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3"/>
  </p:notesMasterIdLst>
  <p:handoutMasterIdLst>
    <p:handoutMasterId r:id="rId64"/>
  </p:handoutMasterIdLst>
  <p:sldIdLst>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77"/>
    <a:srgbClr val="342F31"/>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743" autoAdjust="0"/>
  </p:normalViewPr>
  <p:slideViewPr>
    <p:cSldViewPr snapToGrid="0">
      <p:cViewPr varScale="1">
        <p:scale>
          <a:sx n="126" d="100"/>
          <a:sy n="126" d="100"/>
        </p:scale>
        <p:origin x="1194" y="120"/>
      </p:cViewPr>
      <p:guideLst/>
    </p:cSldViewPr>
  </p:slideViewPr>
  <p:notesTextViewPr>
    <p:cViewPr>
      <p:scale>
        <a:sx n="1" d="1"/>
        <a:sy n="1" d="1"/>
      </p:scale>
      <p:origin x="0" y="0"/>
    </p:cViewPr>
  </p:notesTextViewPr>
  <p:notesViewPr>
    <p:cSldViewPr snapToGrid="0">
      <p:cViewPr varScale="1">
        <p:scale>
          <a:sx n="91" d="100"/>
          <a:sy n="91" d="100"/>
        </p:scale>
        <p:origin x="270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325E65A-82A4-47D8-B17F-D641865AE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2F7E01B-5F32-4546-BBF4-4240795CD2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6D86AC-7AB2-40A2-8C59-E98EE645E689}" type="datetimeFigureOut">
              <a:rPr lang="zh-TW" altLang="en-US" smtClean="0"/>
              <a:t>2018/1/5</a:t>
            </a:fld>
            <a:endParaRPr lang="zh-TW" altLang="en-US"/>
          </a:p>
        </p:txBody>
      </p:sp>
      <p:sp>
        <p:nvSpPr>
          <p:cNvPr id="4" name="頁尾版面配置區 3">
            <a:extLst>
              <a:ext uri="{FF2B5EF4-FFF2-40B4-BE49-F238E27FC236}">
                <a16:creationId xmlns:a16="http://schemas.microsoft.com/office/drawing/2014/main" id="{E34FD06D-97C1-41C3-B15F-6B74DDB66B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A7B8E2A-83FE-45EE-870F-1069A3A207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12353A-DB82-4A29-A08E-35C3FBB8C3DC}" type="slidenum">
              <a:rPr lang="zh-TW" altLang="en-US" smtClean="0"/>
              <a:t>‹#›</a:t>
            </a:fld>
            <a:endParaRPr lang="zh-TW" altLang="en-US"/>
          </a:p>
        </p:txBody>
      </p:sp>
    </p:spTree>
    <p:extLst>
      <p:ext uri="{BB962C8B-B14F-4D97-AF65-F5344CB8AC3E}">
        <p14:creationId xmlns:p14="http://schemas.microsoft.com/office/powerpoint/2010/main" val="1710404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2018-01-05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973169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699617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also use events to maintain materialized views that pre‑join data owned by multiple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The service that maintains the view subscribes to the relevant events and updates the view. For example, the Customer Order View Updater Service that maintains a Customer Orders view subscribes to the events published by the Customer Service and Order Service.</a:t>
            </a:r>
          </a:p>
          <a:p>
            <a:r>
              <a:rPr lang="en-US" dirty="0" smtClean="0"/>
              <a:t/>
            </a:r>
            <a:br>
              <a:rPr lang="en-US" dirty="0" smtClean="0"/>
            </a:br>
            <a:endParaRPr 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341641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1605610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transaction logs</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3313625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change sequencing</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1230355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369802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54</a:t>
            </a:fld>
            <a:endParaRPr lang="en-US"/>
          </a:p>
        </p:txBody>
      </p:sp>
    </p:spTree>
    <p:extLst>
      <p:ext uri="{BB962C8B-B14F-4D97-AF65-F5344CB8AC3E}">
        <p14:creationId xmlns:p14="http://schemas.microsoft.com/office/powerpoint/2010/main" val="699498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55</a:t>
            </a:fld>
            <a:endParaRPr lang="en-US"/>
          </a:p>
        </p:txBody>
      </p:sp>
    </p:spTree>
    <p:extLst>
      <p:ext uri="{BB962C8B-B14F-4D97-AF65-F5344CB8AC3E}">
        <p14:creationId xmlns:p14="http://schemas.microsoft.com/office/powerpoint/2010/main" val="140001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57</a:t>
            </a:fld>
            <a:endParaRPr lang="en-US"/>
          </a:p>
        </p:txBody>
      </p:sp>
    </p:spTree>
    <p:extLst>
      <p:ext uri="{BB962C8B-B14F-4D97-AF65-F5344CB8AC3E}">
        <p14:creationId xmlns:p14="http://schemas.microsoft.com/office/powerpoint/2010/main" val="628025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漸進式的微服務化過程</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資料庫如何</a:t>
            </a:r>
            <a:r>
              <a:rPr lang="en-US" altLang="zh-TW" dirty="0" smtClean="0"/>
              <a:t>“</a:t>
            </a:r>
            <a:r>
              <a:rPr lang="zh-TW" altLang="en-US" dirty="0" smtClean="0"/>
              <a:t>微</a:t>
            </a:r>
            <a:r>
              <a:rPr lang="en-US" altLang="zh-TW" dirty="0" smtClean="0"/>
              <a:t>”</a:t>
            </a:r>
            <a:r>
              <a:rPr lang="zh-TW" altLang="en-US" dirty="0" smtClean="0"/>
              <a:t>化</a:t>
            </a:r>
            <a:r>
              <a:rPr lang="en-US" altLang="zh-TW"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垂直 </a:t>
            </a:r>
            <a:r>
              <a:rPr lang="en-US" altLang="zh-TW" dirty="0" smtClean="0"/>
              <a:t>/ </a:t>
            </a:r>
            <a:r>
              <a:rPr lang="zh-TW" altLang="en-US" dirty="0" smtClean="0"/>
              <a:t>水平切割資料庫的挑戰</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資料儲存系統的選擇 </a:t>
            </a:r>
            <a:r>
              <a:rPr lang="en-US" altLang="zh-TW" dirty="0" smtClean="0"/>
              <a:t>(CAP, NOSQL)</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其他必要的關鍵知識 </a:t>
            </a:r>
            <a:r>
              <a:rPr lang="en-US" altLang="zh-TW" dirty="0" smtClean="0"/>
              <a:t>(2PC)</a:t>
            </a:r>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3108308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247706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2219069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100555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250120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2400374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112725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254644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2"/>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12" y="1993093"/>
            <a:ext cx="4939188"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3852588"/>
            <a:ext cx="4281488"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612" y="5818912"/>
            <a:ext cx="2098999"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70046" y="5666672"/>
            <a:ext cx="2781425"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67800" y="1304014"/>
            <a:ext cx="3876200" cy="3590993"/>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2018/1/5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44282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2018/1/5</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4115722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2018/1/5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36008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5" y="2881344"/>
            <a:ext cx="7508015"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3"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9144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9137622"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1444" y="3853424"/>
            <a:ext cx="437007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6965" y="1248355"/>
            <a:ext cx="6750657" cy="5029485"/>
          </a:xfrm>
          <a:prstGeom prst="rect">
            <a:avLst/>
          </a:prstGeom>
        </p:spPr>
      </p:pic>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1189179"/>
            <a:ext cx="874014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216"/>
            <a:ext cx="741660" cy="5654619"/>
            <a:chOff x="12618967" y="-221"/>
            <a:chExt cx="1008707" cy="5767187"/>
          </a:xfrm>
        </p:grpSpPr>
        <p:grpSp>
          <p:nvGrpSpPr>
            <p:cNvPr id="18" name="Group 17"/>
            <p:cNvGrpSpPr/>
            <p:nvPr userDrawn="1"/>
          </p:nvGrpSpPr>
          <p:grpSpPr>
            <a:xfrm>
              <a:off x="12618967" y="-221"/>
              <a:ext cx="1008707" cy="5767187"/>
              <a:chOff x="12618967" y="-221"/>
              <a:chExt cx="1008707"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0 G:120 B:215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80" fontAlgn="base">
                    <a:lnSpc>
                      <a:spcPct val="100000"/>
                    </a:lnSpc>
                    <a:spcBef>
                      <a:spcPct val="0"/>
                    </a:spcBef>
                    <a:spcAft>
                      <a:spcPct val="0"/>
                    </a:spcAft>
                  </a:pPr>
                  <a:r>
                    <a:rPr lang="en-US" sz="491">
                      <a:gradFill>
                        <a:gsLst>
                          <a:gs pos="92035">
                            <a:srgbClr val="505050"/>
                          </a:gs>
                          <a:gs pos="27000">
                            <a:srgbClr val="505050"/>
                          </a:gs>
                        </a:gsLst>
                        <a:lin ang="5400000" scaled="0"/>
                      </a:gradFill>
                      <a:ea typeface="Segoe UI" pitchFamily="34" charset="0"/>
                      <a:cs typeface="Segoe UI" pitchFamily="34" charset="0"/>
                    </a:rPr>
                    <a:t>R:</a:t>
                  </a:r>
                  <a:r>
                    <a:rPr lang="en-US" sz="491"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1">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80"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R:92</a:t>
                  </a:r>
                  <a:r>
                    <a:rPr lang="en-US" sz="491" baseline="0">
                      <a:gradFill>
                        <a:gsLst>
                          <a:gs pos="0">
                            <a:srgbClr val="FFFFFF"/>
                          </a:gs>
                          <a:gs pos="100000">
                            <a:srgbClr val="FFFFFF"/>
                          </a:gs>
                        </a:gsLst>
                        <a:lin ang="5400000" scaled="0"/>
                      </a:gradFill>
                      <a:ea typeface="Segoe UI" pitchFamily="34" charset="0"/>
                      <a:cs typeface="Segoe UI" pitchFamily="34" charset="0"/>
                    </a:rPr>
                    <a:t> G:45 B:145</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80 G:80 B:80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115 G:115 B:115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solidFill>
                        <a:srgbClr val="000000"/>
                      </a:solidFill>
                      <a:latin typeface="+mn-lt"/>
                      <a:ea typeface="Segoe UI" pitchFamily="34" charset="0"/>
                      <a:cs typeface="Segoe UI" pitchFamily="34" charset="0"/>
                    </a:rPr>
                    <a:t>Yellow</a:t>
                  </a:r>
                </a:p>
                <a:p>
                  <a:pPr marL="0" algn="l" defTabSz="914080" rtl="0" eaLnBrk="1" fontAlgn="base" latinLnBrk="0" hangingPunct="1">
                    <a:lnSpc>
                      <a:spcPct val="100000"/>
                    </a:lnSpc>
                    <a:spcBef>
                      <a:spcPct val="0"/>
                    </a:spcBef>
                    <a:spcAft>
                      <a:spcPct val="0"/>
                    </a:spcAft>
                  </a:pPr>
                  <a:r>
                    <a:rPr lang="en-US" sz="491"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a:t>
                  </a:r>
                  <a:r>
                    <a:rPr lang="en-US" sz="491" baseline="0">
                      <a:gradFill>
                        <a:gsLst>
                          <a:gs pos="2092">
                            <a:srgbClr val="F8F8F8"/>
                          </a:gs>
                          <a:gs pos="10042">
                            <a:srgbClr val="F8F8F8"/>
                          </a:gs>
                        </a:gsLst>
                        <a:lin ang="5400000" scaled="0"/>
                      </a:gradFill>
                      <a:ea typeface="Segoe UI" pitchFamily="34" charset="0"/>
                      <a:cs typeface="Segoe UI" pitchFamily="34" charset="0"/>
                    </a:rPr>
                    <a:t> G:130 B:114</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03862"/>
                <a:ext cx="843944"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174273"/>
                <a:ext cx="2647253"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2" y="6297433"/>
            <a:ext cx="9144002"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zh.wikipedia.org/wiki/%E6%95%B0%E6%8D%AE%E5%BA%93%E8%A7%84%E8%8C%83%E5%8C%9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ginx.com/blog/event-driven-data-management-microservices/"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ongodb.com/v3.0/tutorial/choose-a-shard-ke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blog.chunfuchao.com/?p=656&amp;variant=zh-tw"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martinfowler.com/bliki/images/microservice-verdict/productivity.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328655" y="2240093"/>
            <a:ext cx="5798574" cy="1247969"/>
          </a:xfrm>
        </p:spPr>
        <p:txBody>
          <a:bodyPr/>
          <a:lstStyle/>
          <a:p>
            <a:pPr>
              <a:spcAft>
                <a:spcPts val="450"/>
              </a:spcAft>
            </a:pPr>
            <a:r>
              <a:rPr lang="zh-TW" altLang="en-US" sz="3600" dirty="0" smtClean="0"/>
              <a:t>轉移</a:t>
            </a:r>
            <a:r>
              <a:rPr lang="zh-TW" altLang="en-US" sz="3600" dirty="0"/>
              <a:t>到微服務</a:t>
            </a:r>
            <a:r>
              <a:rPr lang="zh-TW" altLang="en-US" sz="3600" dirty="0" smtClean="0"/>
              <a:t>架構必經之路</a:t>
            </a:r>
            <a:r>
              <a:rPr lang="en-US" altLang="zh-TW" sz="3600" dirty="0" smtClean="0"/>
              <a:t/>
            </a:r>
            <a:br>
              <a:rPr lang="en-US" altLang="zh-TW" sz="3600" dirty="0" smtClean="0"/>
            </a:br>
            <a:r>
              <a:rPr lang="en-US" altLang="zh-TW" sz="3600" dirty="0" smtClean="0"/>
              <a:t>~</a:t>
            </a:r>
            <a:r>
              <a:rPr lang="zh-TW" altLang="en-US" sz="3600" dirty="0" smtClean="0"/>
              <a:t> </a:t>
            </a:r>
            <a:r>
              <a:rPr lang="zh-TW" altLang="en-US" sz="3600" dirty="0" smtClean="0"/>
              <a:t>系統與資料庫</a:t>
            </a:r>
            <a:r>
              <a:rPr lang="zh-TW" altLang="en-US" sz="3600" dirty="0"/>
              <a:t>重構</a:t>
            </a:r>
            <a:r>
              <a:rPr lang="en-US" altLang="zh-TW" sz="3600" dirty="0"/>
              <a:t/>
            </a:r>
            <a:br>
              <a:rPr lang="en-US" altLang="zh-TW" sz="3600" dirty="0"/>
            </a:br>
            <a:endParaRPr lang="en-US" sz="3600" dirty="0">
              <a:solidFill>
                <a:schemeClr val="bg1"/>
              </a:solidFill>
            </a:endParaRPr>
          </a:p>
        </p:txBody>
      </p:sp>
      <p:sp>
        <p:nvSpPr>
          <p:cNvPr id="5" name="文字版面配置區 4"/>
          <p:cNvSpPr>
            <a:spLocks noGrp="1"/>
          </p:cNvSpPr>
          <p:nvPr>
            <p:ph type="body" sz="quarter" idx="10"/>
          </p:nvPr>
        </p:nvSpPr>
        <p:spPr/>
        <p:txBody>
          <a:bodyPr/>
          <a:lstStyle/>
          <a:p>
            <a:r>
              <a:rPr lang="en-US" altLang="zh-TW" dirty="0" smtClean="0"/>
              <a:t>Andrew Wu</a:t>
            </a:r>
            <a:endParaRPr lang="en-US" dirty="0"/>
          </a:p>
        </p:txBody>
      </p:sp>
      <p:pic>
        <p:nvPicPr>
          <p:cNvPr id="8" name="Picture 2" descr="「microsoft mvp」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532" y="4510639"/>
            <a:ext cx="1657350" cy="66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679" y="1189179"/>
            <a:ext cx="5670384" cy="47899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3600" dirty="0"/>
              <a:t>Strategy 1 – Stop Digging</a:t>
            </a:r>
            <a:r>
              <a:rPr lang="zh-TW" altLang="en-US" sz="3600" dirty="0"/>
              <a:t/>
            </a:r>
            <a:br>
              <a:rPr lang="zh-TW" altLang="en-US" sz="3600" dirty="0"/>
            </a:br>
            <a:endParaRPr lang="en-US" dirty="0"/>
          </a:p>
        </p:txBody>
      </p:sp>
    </p:spTree>
    <p:extLst>
      <p:ext uri="{BB962C8B-B14F-4D97-AF65-F5344CB8AC3E}">
        <p14:creationId xmlns:p14="http://schemas.microsoft.com/office/powerpoint/2010/main" val="30957728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85" y="1189179"/>
            <a:ext cx="8020170" cy="485596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2 – Split Frontend and </a:t>
            </a:r>
            <a:r>
              <a:rPr lang="en-US" altLang="zh-TW" sz="3600" dirty="0"/>
              <a:t>Backend</a:t>
            </a:r>
            <a:endParaRPr lang="en-US" dirty="0"/>
          </a:p>
        </p:txBody>
      </p:sp>
    </p:spTree>
    <p:extLst>
      <p:ext uri="{BB962C8B-B14F-4D97-AF65-F5344CB8AC3E}">
        <p14:creationId xmlns:p14="http://schemas.microsoft.com/office/powerpoint/2010/main" val="59108344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748501" y="1049534"/>
            <a:ext cx="7648740" cy="491431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3 – Extract </a:t>
            </a:r>
            <a:r>
              <a:rPr lang="en-US" altLang="zh-TW" sz="3600" dirty="0"/>
              <a:t>Services</a:t>
            </a:r>
            <a:endParaRPr lang="en-US" dirty="0"/>
          </a:p>
        </p:txBody>
      </p:sp>
    </p:spTree>
    <p:extLst>
      <p:ext uri="{BB962C8B-B14F-4D97-AF65-F5344CB8AC3E}">
        <p14:creationId xmlns:p14="http://schemas.microsoft.com/office/powerpoint/2010/main" val="133374696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43936" y="472441"/>
            <a:ext cx="8778594" cy="5425868"/>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033178" y="4971991"/>
            <a:ext cx="6858000" cy="864341"/>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361777" y="3631111"/>
            <a:ext cx="4342911" cy="11586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程式碼都重構好了，可是</a:t>
            </a:r>
            <a:r>
              <a:rPr lang="en-US" altLang="zh-TW" dirty="0">
                <a:solidFill>
                  <a:srgbClr val="6E3382"/>
                </a:solidFill>
                <a:ea typeface="Segoe UI" pitchFamily="34" charset="0"/>
                <a:cs typeface="Segoe UI" pitchFamily="34" charset="0"/>
              </a:rPr>
              <a:t>…</a:t>
            </a:r>
            <a:r>
              <a:rPr lang="zh-TW" altLang="en-US" dirty="0">
                <a:solidFill>
                  <a:srgbClr val="6E3382"/>
                </a:solidFill>
                <a:ea typeface="Segoe UI" pitchFamily="34" charset="0"/>
                <a:cs typeface="Segoe UI" pitchFamily="34" charset="0"/>
              </a:rPr>
              <a:t> 資料庫呢</a:t>
            </a:r>
            <a:r>
              <a:rPr lang="en-US" altLang="zh-TW" dirty="0">
                <a:solidFill>
                  <a:srgbClr val="6E3382"/>
                </a:solidFill>
                <a:ea typeface="Segoe UI" pitchFamily="34" charset="0"/>
                <a:cs typeface="Segoe UI" pitchFamily="34" charset="0"/>
              </a:rPr>
              <a:t>?</a:t>
            </a:r>
          </a:p>
          <a:p>
            <a:pPr defTabSz="699354" fontAlgn="base">
              <a:lnSpc>
                <a:spcPct val="90000"/>
              </a:lnSpc>
              <a:spcBef>
                <a:spcPct val="0"/>
              </a:spcBef>
              <a:spcAft>
                <a:spcPct val="0"/>
              </a:spcAft>
            </a:pPr>
            <a:endParaRPr lang="en-US" dirty="0">
              <a:solidFill>
                <a:srgbClr val="6E3382"/>
              </a:solidFill>
              <a:ea typeface="Segoe UI" pitchFamily="34" charset="0"/>
              <a:cs typeface="Segoe UI" pitchFamily="34" charset="0"/>
            </a:endParaRPr>
          </a:p>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資料庫的切割，能比照辦理嗎</a:t>
            </a:r>
            <a:r>
              <a:rPr lang="en-US" altLang="zh-TW" dirty="0">
                <a:solidFill>
                  <a:srgbClr val="6E3382"/>
                </a:solidFill>
                <a:ea typeface="Segoe UI" pitchFamily="34" charset="0"/>
                <a:cs typeface="Segoe UI" pitchFamily="34" charset="0"/>
              </a:rPr>
              <a:t>?</a:t>
            </a:r>
            <a:endParaRPr lang="en-US" dirty="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394461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26035" y="2420379"/>
            <a:ext cx="8516036"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35587330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0" y="1749133"/>
            <a:ext cx="8740142" cy="5108321"/>
          </a:xfrm>
        </p:spPr>
        <p:txBody>
          <a:bodyPr/>
          <a:lstStyle/>
          <a:p>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a:t>
            </a:r>
            <a:r>
              <a:rPr lang="zh-TW" altLang="en-US" dirty="0" smtClean="0"/>
              <a:t>度依賴</a:t>
            </a:r>
            <a:r>
              <a:rPr lang="en-US" altLang="zh-TW" dirty="0" smtClean="0"/>
              <a:t>“</a:t>
            </a:r>
            <a:r>
              <a:rPr lang="zh-TW" altLang="en-US" dirty="0" smtClean="0"/>
              <a:t>關聯</a:t>
            </a:r>
            <a:r>
              <a:rPr lang="en-US" altLang="zh-TW" dirty="0" smtClean="0"/>
              <a:t>”</a:t>
            </a:r>
            <a:r>
              <a:rPr lang="zh-TW" altLang="en-US" dirty="0" smtClean="0"/>
              <a:t>，</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a:t>
            </a:r>
            <a:r>
              <a:rPr lang="en-US" altLang="zh-TW" dirty="0" smtClean="0"/>
              <a:t>transaction</a:t>
            </a:r>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a:t>
            </a:r>
            <a:r>
              <a:rPr lang="zh-TW" altLang="en-US" dirty="0" smtClean="0"/>
              <a:t>執行</a:t>
            </a:r>
            <a:r>
              <a:rPr lang="zh-TW" altLang="en-US" b="1" dirty="0" smtClean="0">
                <a:solidFill>
                  <a:srgbClr val="FF0000"/>
                </a:solidFill>
              </a:rPr>
              <a:t>跨越</a:t>
            </a:r>
            <a:r>
              <a:rPr lang="zh-TW" altLang="en-US" b="1" dirty="0" smtClean="0">
                <a:solidFill>
                  <a:srgbClr val="FF0000"/>
                </a:solidFill>
              </a:rPr>
              <a:t>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a:t>
            </a:r>
            <a:r>
              <a:rPr lang="zh-TW" altLang="en-US" dirty="0" smtClean="0"/>
              <a:t>資料實體</a:t>
            </a:r>
            <a:r>
              <a:rPr lang="zh-TW" altLang="en-US" b="1" dirty="0" smtClean="0">
                <a:solidFill>
                  <a:srgbClr val="FF0000"/>
                </a:solidFill>
              </a:rPr>
              <a:t>隔離</a:t>
            </a:r>
            <a:r>
              <a:rPr lang="en-US" altLang="zh-TW" dirty="0" smtClean="0"/>
              <a:t>)</a:t>
            </a:r>
            <a:endParaRPr lang="en-US" altLang="zh-TW" dirty="0" smtClean="0"/>
          </a:p>
          <a:p>
            <a:endParaRPr lang="en-US" dirty="0"/>
          </a:p>
          <a:p>
            <a:endParaRPr lang="en-US" dirty="0"/>
          </a:p>
        </p:txBody>
      </p:sp>
      <p:sp>
        <p:nvSpPr>
          <p:cNvPr id="5" name="標題 4"/>
          <p:cNvSpPr>
            <a:spLocks noGrp="1"/>
          </p:cNvSpPr>
          <p:nvPr>
            <p:ph type="title"/>
          </p:nvPr>
        </p:nvSpPr>
        <p:spPr/>
        <p:txBody>
          <a:bodyPr/>
          <a:lstStyle/>
          <a:p>
            <a:r>
              <a:rPr lang="en-US" dirty="0" smtClean="0"/>
              <a:t>Thinking…</a:t>
            </a:r>
            <a:endParaRPr lang="en-US" dirty="0"/>
          </a:p>
        </p:txBody>
      </p:sp>
    </p:spTree>
    <p:extLst>
      <p:ext uri="{BB962C8B-B14F-4D97-AF65-F5344CB8AC3E}">
        <p14:creationId xmlns:p14="http://schemas.microsoft.com/office/powerpoint/2010/main" val="16175288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17170" y="965203"/>
            <a:ext cx="8752129" cy="4232225"/>
          </a:xfrm>
          <a:prstGeom prst="rect">
            <a:avLst/>
          </a:prstGeom>
        </p:spPr>
      </p:pic>
      <p:sp>
        <p:nvSpPr>
          <p:cNvPr id="6" name="文字方塊 5"/>
          <p:cNvSpPr txBox="1"/>
          <p:nvPr/>
        </p:nvSpPr>
        <p:spPr>
          <a:xfrm>
            <a:off x="0" y="5948134"/>
            <a:ext cx="6658554" cy="576568"/>
          </a:xfrm>
          <a:prstGeom prst="rect">
            <a:avLst/>
          </a:prstGeom>
          <a:noFill/>
        </p:spPr>
        <p:txBody>
          <a:bodyPr wrap="none" lIns="137160" tIns="109728" rIns="137160" bIns="109728" rtlCol="0">
            <a:spAutoFit/>
          </a:bodyPr>
          <a:lstStyle/>
          <a:p>
            <a:pPr>
              <a:lnSpc>
                <a:spcPct val="90000"/>
              </a:lnSpc>
              <a:spcAft>
                <a:spcPts val="450"/>
              </a:spcAft>
            </a:pPr>
            <a:r>
              <a:rPr lang="en-US" sz="1050" dirty="0">
                <a:hlinkClick r:id="rId4"/>
              </a:rPr>
              <a:t>https://zh.wikipedia.org/wiki/%</a:t>
            </a:r>
            <a:r>
              <a:rPr lang="en-US" sz="1050" dirty="0" smtClean="0">
                <a:hlinkClick r:id="rId4"/>
              </a:rPr>
              <a:t>E6%95%B0%E6%8D%AE%E5%BA%93%E8%A7%84%E8%8C%83%E5%8C%96</a:t>
            </a:r>
            <a:endParaRPr lang="en-US" sz="1050" dirty="0" smtClean="0"/>
          </a:p>
          <a:p>
            <a:pPr>
              <a:lnSpc>
                <a:spcPct val="90000"/>
              </a:lnSpc>
              <a:spcAft>
                <a:spcPts val="450"/>
              </a:spcAft>
            </a:pPr>
            <a:endParaRPr lang="en-US" sz="1050" dirty="0"/>
          </a:p>
        </p:txBody>
      </p:sp>
      <p:cxnSp>
        <p:nvCxnSpPr>
          <p:cNvPr id="8" name="直線接點 7"/>
          <p:cNvCxnSpPr/>
          <p:nvPr/>
        </p:nvCxnSpPr>
        <p:spPr>
          <a:xfrm>
            <a:off x="3710689" y="3382939"/>
            <a:ext cx="5097079"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91475" y="3818681"/>
            <a:ext cx="81786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61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a:xfrm>
            <a:off x="201932" y="1189177"/>
            <a:ext cx="4033911" cy="619144"/>
          </a:xfrm>
        </p:spPr>
        <p:txBody>
          <a:bodyPr/>
          <a:lstStyle/>
          <a:p>
            <a:endParaRPr lang="en-US"/>
          </a:p>
        </p:txBody>
      </p:sp>
      <p:sp>
        <p:nvSpPr>
          <p:cNvPr id="4" name="文字版面配置區 3"/>
          <p:cNvSpPr>
            <a:spLocks noGrp="1"/>
          </p:cNvSpPr>
          <p:nvPr>
            <p:ph type="body" sz="quarter" idx="11"/>
          </p:nvPr>
        </p:nvSpPr>
        <p:spPr>
          <a:xfrm>
            <a:off x="4908161" y="1189177"/>
            <a:ext cx="4033911" cy="619144"/>
          </a:xfrm>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 y="197891"/>
            <a:ext cx="8740142" cy="89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1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43241 " pathEditMode="relative" rAng="0" ptsTypes="AA">
                                      <p:cBhvr>
                                        <p:cTn id="6" dur="2000" fill="hold"/>
                                        <p:tgtEl>
                                          <p:spTgt spid="1026"/>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1" y="1189177"/>
            <a:ext cx="8740142" cy="727700"/>
          </a:xfrm>
        </p:spPr>
        <p:txBody>
          <a:bodyPr/>
          <a:lstStyle/>
          <a:p>
            <a:endParaRPr lang="en-US"/>
          </a:p>
        </p:txBody>
      </p:sp>
      <p:sp>
        <p:nvSpPr>
          <p:cNvPr id="5" name="標題 4"/>
          <p:cNvSpPr>
            <a:spLocks noGrp="1"/>
          </p:cNvSpPr>
          <p:nvPr>
            <p:ph type="title"/>
          </p:nvPr>
        </p:nvSpPr>
        <p:spPr/>
        <p:txBody>
          <a:bodyPr/>
          <a:lstStyle/>
          <a:p>
            <a:r>
              <a:rPr lang="en-US" altLang="zh-TW" dirty="0" smtClean="0"/>
              <a:t>CAP: </a:t>
            </a:r>
            <a:endParaRPr lang="en-US" dirty="0"/>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1" y="1160524"/>
            <a:ext cx="5544352" cy="48211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552547" y="4850297"/>
            <a:ext cx="349262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C</a:t>
            </a:r>
            <a:r>
              <a:rPr lang="en-US" sz="2400" dirty="0">
                <a:gradFill>
                  <a:gsLst>
                    <a:gs pos="2917">
                      <a:schemeClr val="tx1"/>
                    </a:gs>
                    <a:gs pos="30000">
                      <a:schemeClr val="tx1"/>
                    </a:gs>
                  </a:gsLst>
                  <a:lin ang="5400000" scaled="0"/>
                </a:gradFill>
              </a:rPr>
              <a:t>: </a:t>
            </a:r>
            <a:r>
              <a:rPr lang="en-US" dirty="0"/>
              <a:t>all nodes see the same data </a:t>
            </a:r>
            <a:endParaRPr lang="en-US" dirty="0" smtClean="0"/>
          </a:p>
          <a:p>
            <a:pPr>
              <a:lnSpc>
                <a:spcPct val="90000"/>
              </a:lnSpc>
              <a:spcAft>
                <a:spcPts val="450"/>
              </a:spcAft>
            </a:pPr>
            <a:r>
              <a:rPr lang="en-US" dirty="0" smtClean="0"/>
              <a:t>at </a:t>
            </a:r>
            <a:r>
              <a:rPr lang="en-US" dirty="0"/>
              <a:t>the same time</a:t>
            </a:r>
            <a:endParaRPr lang="en-US" sz="2400" dirty="0">
              <a:gradFill>
                <a:gsLst>
                  <a:gs pos="2917">
                    <a:schemeClr val="tx1"/>
                  </a:gs>
                  <a:gs pos="30000">
                    <a:schemeClr val="tx1"/>
                  </a:gs>
                </a:gsLst>
                <a:lin ang="5400000" scaled="0"/>
              </a:gradFill>
            </a:endParaRPr>
          </a:p>
        </p:txBody>
      </p:sp>
      <p:sp>
        <p:nvSpPr>
          <p:cNvPr id="8" name="文字方塊 7"/>
          <p:cNvSpPr txBox="1"/>
          <p:nvPr/>
        </p:nvSpPr>
        <p:spPr>
          <a:xfrm>
            <a:off x="5655643" y="3435577"/>
            <a:ext cx="239918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A</a:t>
            </a:r>
            <a:r>
              <a:rPr lang="en-US" sz="2400" dirty="0">
                <a:gradFill>
                  <a:gsLst>
                    <a:gs pos="2917">
                      <a:schemeClr val="tx1"/>
                    </a:gs>
                    <a:gs pos="30000">
                      <a:schemeClr val="tx1"/>
                    </a:gs>
                  </a:gsLst>
                  <a:lin ang="5400000" scaled="0"/>
                </a:gradFill>
              </a:rPr>
              <a:t>: </a:t>
            </a:r>
            <a:r>
              <a:rPr lang="en-US" dirty="0"/>
              <a:t>Reads and writes </a:t>
            </a:r>
            <a:endParaRPr lang="en-US" dirty="0" smtClean="0"/>
          </a:p>
          <a:p>
            <a:pPr>
              <a:lnSpc>
                <a:spcPct val="90000"/>
              </a:lnSpc>
              <a:spcAft>
                <a:spcPts val="450"/>
              </a:spcAft>
            </a:pPr>
            <a:r>
              <a:rPr lang="en-US" dirty="0" smtClean="0"/>
              <a:t>always </a:t>
            </a:r>
            <a:r>
              <a:rPr lang="en-US" dirty="0"/>
              <a:t>succeed</a:t>
            </a:r>
            <a:endParaRPr lang="en-US" sz="2400" dirty="0">
              <a:gradFill>
                <a:gsLst>
                  <a:gs pos="2917">
                    <a:schemeClr val="tx1"/>
                  </a:gs>
                  <a:gs pos="30000">
                    <a:schemeClr val="tx1"/>
                  </a:gs>
                </a:gsLst>
                <a:lin ang="5400000" scaled="0"/>
              </a:gradFill>
            </a:endParaRPr>
          </a:p>
        </p:txBody>
      </p:sp>
      <p:sp>
        <p:nvSpPr>
          <p:cNvPr id="9" name="文字方塊 8"/>
          <p:cNvSpPr txBox="1"/>
          <p:nvPr/>
        </p:nvSpPr>
        <p:spPr>
          <a:xfrm>
            <a:off x="5104650" y="1738942"/>
            <a:ext cx="3928063" cy="1180836"/>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P</a:t>
            </a:r>
            <a:r>
              <a:rPr lang="en-US" sz="2400" dirty="0">
                <a:gradFill>
                  <a:gsLst>
                    <a:gs pos="2917">
                      <a:schemeClr val="tx1"/>
                    </a:gs>
                    <a:gs pos="30000">
                      <a:schemeClr val="tx1"/>
                    </a:gs>
                  </a:gsLst>
                  <a:lin ang="5400000" scaled="0"/>
                </a:gradFill>
              </a:rPr>
              <a:t>: </a:t>
            </a:r>
            <a:r>
              <a:rPr lang="en-US" dirty="0"/>
              <a:t>the system continues to operate </a:t>
            </a:r>
            <a:endParaRPr lang="en-US" dirty="0" smtClean="0"/>
          </a:p>
          <a:p>
            <a:pPr>
              <a:lnSpc>
                <a:spcPct val="90000"/>
              </a:lnSpc>
              <a:spcAft>
                <a:spcPts val="450"/>
              </a:spcAft>
            </a:pPr>
            <a:r>
              <a:rPr lang="en-US" dirty="0" smtClean="0"/>
              <a:t>despite </a:t>
            </a:r>
            <a:r>
              <a:rPr lang="en-US" dirty="0"/>
              <a:t>arbitrary </a:t>
            </a:r>
            <a:r>
              <a:rPr lang="en-US" dirty="0" smtClean="0"/>
              <a:t>message </a:t>
            </a:r>
            <a:r>
              <a:rPr lang="en-US" dirty="0"/>
              <a:t>loss </a:t>
            </a:r>
            <a:r>
              <a:rPr lang="en-US" dirty="0"/>
              <a:t>or </a:t>
            </a:r>
            <a:endParaRPr lang="en-US" dirty="0" smtClean="0"/>
          </a:p>
          <a:p>
            <a:pPr>
              <a:lnSpc>
                <a:spcPct val="90000"/>
              </a:lnSpc>
              <a:spcAft>
                <a:spcPts val="450"/>
              </a:spcAft>
            </a:pPr>
            <a:r>
              <a:rPr lang="en-US" dirty="0" smtClean="0"/>
              <a:t>failure </a:t>
            </a:r>
            <a:r>
              <a:rPr lang="en-US" dirty="0"/>
              <a:t>of part of the system</a:t>
            </a:r>
            <a:endParaRPr lang="en-US" sz="2400" dirty="0">
              <a:gradFill>
                <a:gsLst>
                  <a:gs pos="2917">
                    <a:schemeClr val="tx1"/>
                  </a:gs>
                  <a:gs pos="30000">
                    <a:schemeClr val="tx1"/>
                  </a:gs>
                </a:gsLst>
                <a:lin ang="5400000" scaled="0"/>
              </a:gradFill>
            </a:endParaRPr>
          </a:p>
        </p:txBody>
      </p:sp>
      <p:sp>
        <p:nvSpPr>
          <p:cNvPr id="10" name="文字方塊 9"/>
          <p:cNvSpPr txBox="1"/>
          <p:nvPr/>
        </p:nvSpPr>
        <p:spPr>
          <a:xfrm>
            <a:off x="0" y="5831213"/>
            <a:ext cx="4608506" cy="784317"/>
          </a:xfrm>
          <a:prstGeom prst="rect">
            <a:avLst/>
          </a:prstGeom>
          <a:noFill/>
        </p:spPr>
        <p:txBody>
          <a:bodyPr wrap="non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hlinkClick r:id="rId4"/>
              </a:rPr>
              <a:t>http://</a:t>
            </a:r>
            <a:r>
              <a:rPr lang="en-US" dirty="0">
                <a:gradFill>
                  <a:gsLst>
                    <a:gs pos="2917">
                      <a:schemeClr val="tx1"/>
                    </a:gs>
                    <a:gs pos="30000">
                      <a:schemeClr val="tx1"/>
                    </a:gs>
                  </a:gsLst>
                  <a:lin ang="5400000" scaled="0"/>
                </a:gradFill>
                <a:hlinkClick r:id="rId4"/>
              </a:rPr>
              <a:t>www.hollischuang.com/archives/666</a:t>
            </a:r>
            <a:endParaRPr lang="en-US" dirty="0">
              <a:gradFill>
                <a:gsLst>
                  <a:gs pos="2917">
                    <a:schemeClr val="tx1"/>
                  </a:gs>
                  <a:gs pos="30000">
                    <a:schemeClr val="tx1"/>
                  </a:gs>
                </a:gsLst>
                <a:lin ang="5400000" scaled="0"/>
              </a:gradFill>
            </a:endParaRPr>
          </a:p>
          <a:p>
            <a:pPr>
              <a:lnSpc>
                <a:spcPct val="90000"/>
              </a:lnSpc>
              <a:spcAft>
                <a:spcPts val="450"/>
              </a:spcAft>
            </a:pPr>
            <a:endParaRPr lang="en-US"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95670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垂直切割</a:t>
            </a:r>
            <a:r>
              <a:rPr lang="en-US" altLang="zh-TW" dirty="0" smtClean="0"/>
              <a:t>:</a:t>
            </a:r>
            <a:r>
              <a:rPr lang="zh-TW" altLang="en-US" dirty="0" smtClean="0"/>
              <a:t> </a:t>
            </a:r>
            <a:r>
              <a:rPr lang="en-US" altLang="zh-TW" dirty="0" smtClean="0"/>
              <a:t/>
            </a:r>
            <a:br>
              <a:rPr lang="en-US" altLang="zh-TW" dirty="0" smtClean="0"/>
            </a:br>
            <a:r>
              <a:rPr lang="en-US" altLang="zh-TW" dirty="0" smtClean="0"/>
              <a:t>Event </a:t>
            </a:r>
            <a:r>
              <a:rPr lang="en-US" altLang="zh-TW" dirty="0" smtClean="0"/>
              <a:t>Driven</a:t>
            </a:r>
            <a:endParaRPr lang="en-US" dirty="0"/>
          </a:p>
        </p:txBody>
      </p:sp>
    </p:spTree>
    <p:extLst>
      <p:ext uri="{BB962C8B-B14F-4D97-AF65-F5344CB8AC3E}">
        <p14:creationId xmlns:p14="http://schemas.microsoft.com/office/powerpoint/2010/main" val="22955037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01931" y="1749134"/>
            <a:ext cx="8740141" cy="4179029"/>
          </a:xfrm>
        </p:spPr>
        <p:txBody>
          <a:bodyPr/>
          <a:lstStyle/>
          <a:p>
            <a:r>
              <a:rPr lang="zh-TW" altLang="en-US" dirty="0"/>
              <a:t>微服務是什麼</a:t>
            </a:r>
            <a:r>
              <a:rPr lang="en-US" altLang="zh-TW" dirty="0" smtClean="0"/>
              <a:t>?</a:t>
            </a:r>
          </a:p>
          <a:p>
            <a:endParaRPr lang="en-US" altLang="zh-TW" dirty="0"/>
          </a:p>
          <a:p>
            <a:r>
              <a:rPr lang="zh-TW" altLang="en-US" dirty="0" smtClean="0"/>
              <a:t>漸進式的轉移</a:t>
            </a:r>
            <a:r>
              <a:rPr lang="en-US" altLang="zh-TW" dirty="0" smtClean="0"/>
              <a:t>:</a:t>
            </a:r>
            <a:r>
              <a:rPr lang="zh-TW" altLang="en-US" dirty="0" smtClean="0"/>
              <a:t> 重構</a:t>
            </a:r>
            <a:endParaRPr lang="en-US" altLang="zh-TW" dirty="0" smtClean="0"/>
          </a:p>
          <a:p>
            <a:endParaRPr lang="en-US" altLang="zh-TW" dirty="0"/>
          </a:p>
          <a:p>
            <a:r>
              <a:rPr lang="zh-TW" altLang="en-US" dirty="0" smtClean="0"/>
              <a:t>資料庫切割的挑戰</a:t>
            </a:r>
            <a:endParaRPr lang="en-US" altLang="zh-TW" dirty="0" smtClean="0"/>
          </a:p>
          <a:p>
            <a:pPr lvl="1"/>
            <a:r>
              <a:rPr lang="zh-TW" altLang="en-US" dirty="0" smtClean="0"/>
              <a:t>垂直切割 </a:t>
            </a:r>
            <a:r>
              <a:rPr lang="en-US" altLang="zh-TW" dirty="0" smtClean="0"/>
              <a:t>–</a:t>
            </a:r>
            <a:r>
              <a:rPr lang="zh-TW" altLang="en-US" dirty="0" smtClean="0"/>
              <a:t> 按照服務 </a:t>
            </a:r>
            <a:r>
              <a:rPr lang="en-US" altLang="zh-TW" dirty="0" smtClean="0"/>
              <a:t>(tables) </a:t>
            </a:r>
            <a:r>
              <a:rPr lang="zh-TW" altLang="en-US" dirty="0" smtClean="0"/>
              <a:t>區分不同的資料庫</a:t>
            </a:r>
            <a:endParaRPr lang="en-US" altLang="zh-TW" dirty="0" smtClean="0"/>
          </a:p>
          <a:p>
            <a:pPr lvl="1"/>
            <a:r>
              <a:rPr lang="zh-TW" altLang="en-US" dirty="0" smtClean="0"/>
              <a:t>水平切割</a:t>
            </a:r>
            <a:r>
              <a:rPr lang="zh-TW" altLang="en-US" dirty="0"/>
              <a:t> </a:t>
            </a:r>
            <a:r>
              <a:rPr lang="en-US" altLang="zh-TW" dirty="0" smtClean="0"/>
              <a:t>–</a:t>
            </a:r>
            <a:r>
              <a:rPr lang="zh-TW" altLang="en-US" dirty="0" smtClean="0"/>
              <a:t> 分散資料儲存與查詢的負載</a:t>
            </a:r>
            <a:endParaRPr lang="en-US" altLang="zh-TW" dirty="0" smtClean="0"/>
          </a:p>
        </p:txBody>
      </p:sp>
    </p:spTree>
    <p:extLst>
      <p:ext uri="{BB962C8B-B14F-4D97-AF65-F5344CB8AC3E}">
        <p14:creationId xmlns:p14="http://schemas.microsoft.com/office/powerpoint/2010/main" val="35121167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925562"/>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
        <p:nvSpPr>
          <p:cNvPr id="3" name="標題 2"/>
          <p:cNvSpPr>
            <a:spLocks noGrp="1"/>
          </p:cNvSpPr>
          <p:nvPr>
            <p:ph type="title"/>
          </p:nvPr>
        </p:nvSpPr>
        <p:spPr/>
        <p:txBody>
          <a:bodyPr/>
          <a:lstStyle/>
          <a:p>
            <a:r>
              <a:rPr lang="zh-TW" altLang="en-US" dirty="0" smtClean="0"/>
              <a:t>為何我</a:t>
            </a:r>
            <a:r>
              <a:rPr lang="zh-TW" altLang="en-US" dirty="0" smtClean="0"/>
              <a:t>需要</a:t>
            </a:r>
            <a:r>
              <a:rPr lang="en-US" altLang="zh-TW" dirty="0"/>
              <a:t>(</a:t>
            </a:r>
            <a:r>
              <a:rPr lang="zh-TW" altLang="en-US" dirty="0"/>
              <a:t>垂直</a:t>
            </a:r>
            <a:r>
              <a:rPr lang="en-US" altLang="zh-TW" dirty="0"/>
              <a:t>)</a:t>
            </a:r>
            <a:r>
              <a:rPr lang="zh-TW" altLang="en-US" dirty="0" smtClean="0"/>
              <a:t>切割</a:t>
            </a:r>
            <a:r>
              <a:rPr lang="zh-TW" altLang="en-US" dirty="0" smtClean="0"/>
              <a:t>資料庫</a:t>
            </a:r>
            <a:r>
              <a:rPr lang="en-US" altLang="zh-TW" dirty="0" smtClean="0"/>
              <a:t>? </a:t>
            </a:r>
            <a:endParaRPr lang="en-US" dirty="0"/>
          </a:p>
        </p:txBody>
      </p:sp>
    </p:spTree>
    <p:extLst>
      <p:ext uri="{BB962C8B-B14F-4D97-AF65-F5344CB8AC3E}">
        <p14:creationId xmlns:p14="http://schemas.microsoft.com/office/powerpoint/2010/main" val="344376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a:t>
            </a:r>
            <a:r>
              <a:rPr lang="zh-TW" altLang="en-US" dirty="0" smtClean="0"/>
              <a:t>驅動處理</a:t>
            </a:r>
            <a:r>
              <a:rPr lang="zh-TW" altLang="en-US" dirty="0" smtClean="0"/>
              <a:t>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22" y="992633"/>
            <a:ext cx="8335078" cy="48121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30693"/>
            <a:ext cx="6036011" cy="507831"/>
          </a:xfrm>
          <a:prstGeom prst="rect">
            <a:avLst/>
          </a:prstGeom>
          <a:noFill/>
        </p:spPr>
        <p:txBody>
          <a:bodyPr wrap="none" rtlCol="0">
            <a:spAutoFit/>
          </a:bodyPr>
          <a:lstStyle/>
          <a:p>
            <a:r>
              <a:rPr lang="en-US" altLang="zh-TW" sz="1350" dirty="0">
                <a:solidFill>
                  <a:srgbClr val="342F31"/>
                </a:solidFill>
                <a:hlinkClick r:id="rId3"/>
              </a:rPr>
              <a:t>https://www.nginx.com/blog/event-driven-data-management-microservices</a:t>
            </a:r>
            <a:r>
              <a:rPr lang="en-US" altLang="zh-TW" sz="1350" dirty="0" smtClean="0">
                <a:solidFill>
                  <a:srgbClr val="342F31"/>
                </a:solidFill>
                <a:hlinkClick r:id="rId3"/>
              </a:rPr>
              <a:t>/</a:t>
            </a:r>
            <a:endParaRPr lang="en-US" altLang="zh-TW" sz="1350" dirty="0" smtClean="0">
              <a:solidFill>
                <a:srgbClr val="342F31"/>
              </a:solidFill>
            </a:endParaRPr>
          </a:p>
          <a:p>
            <a:endParaRPr lang="zh-TW" altLang="en-US" sz="1350" dirty="0">
              <a:solidFill>
                <a:srgbClr val="342F31"/>
              </a:solidFill>
            </a:endParaRPr>
          </a:p>
        </p:txBody>
      </p:sp>
    </p:spTree>
    <p:extLst>
      <p:ext uri="{BB962C8B-B14F-4D97-AF65-F5344CB8AC3E}">
        <p14:creationId xmlns:p14="http://schemas.microsoft.com/office/powerpoint/2010/main" val="268656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06" y="47080"/>
            <a:ext cx="9028506" cy="61694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920740" y="3444240"/>
            <a:ext cx="2308860" cy="2759394"/>
            <a:chOff x="2529840" y="-2839788"/>
            <a:chExt cx="3078480" cy="3679192"/>
          </a:xfrm>
        </p:grpSpPr>
        <p:sp>
          <p:nvSpPr>
            <p:cNvPr id="6" name="矩形 5"/>
            <p:cNvSpPr/>
            <p:nvPr/>
          </p:nvSpPr>
          <p:spPr bwMode="auto">
            <a:xfrm>
              <a:off x="2773680" y="-2839788"/>
              <a:ext cx="2834640"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12" name="群組 11"/>
          <p:cNvGrpSpPr/>
          <p:nvPr/>
        </p:nvGrpSpPr>
        <p:grpSpPr>
          <a:xfrm>
            <a:off x="1691640" y="217537"/>
            <a:ext cx="789940" cy="626646"/>
            <a:chOff x="2529840" y="3876"/>
            <a:chExt cx="1053254" cy="835528"/>
          </a:xfrm>
        </p:grpSpPr>
        <p:sp>
          <p:nvSpPr>
            <p:cNvPr id="13" name="矩形 12"/>
            <p:cNvSpPr/>
            <p:nvPr/>
          </p:nvSpPr>
          <p:spPr bwMode="auto">
            <a:xfrm>
              <a:off x="2773679" y="3876"/>
              <a:ext cx="809415"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grpSp>
        <p:nvGrpSpPr>
          <p:cNvPr id="16" name="群組 15"/>
          <p:cNvGrpSpPr/>
          <p:nvPr/>
        </p:nvGrpSpPr>
        <p:grpSpPr>
          <a:xfrm>
            <a:off x="332740" y="3964763"/>
            <a:ext cx="2860040" cy="672458"/>
            <a:chOff x="2529840" y="-57207"/>
            <a:chExt cx="3813387" cy="896611"/>
          </a:xfrm>
        </p:grpSpPr>
        <p:sp>
          <p:nvSpPr>
            <p:cNvPr id="17" name="矩形 16"/>
            <p:cNvSpPr/>
            <p:nvPr/>
          </p:nvSpPr>
          <p:spPr bwMode="auto">
            <a:xfrm>
              <a:off x="2773680" y="-57207"/>
              <a:ext cx="3569547" cy="60584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3</a:t>
              </a:r>
            </a:p>
          </p:txBody>
        </p:sp>
      </p:grpSp>
      <p:grpSp>
        <p:nvGrpSpPr>
          <p:cNvPr id="20" name="群組 19"/>
          <p:cNvGrpSpPr/>
          <p:nvPr/>
        </p:nvGrpSpPr>
        <p:grpSpPr>
          <a:xfrm>
            <a:off x="2301240" y="1583562"/>
            <a:ext cx="1150620" cy="626646"/>
            <a:chOff x="2529840" y="3876"/>
            <a:chExt cx="1534160" cy="835528"/>
          </a:xfrm>
        </p:grpSpPr>
        <p:sp>
          <p:nvSpPr>
            <p:cNvPr id="21" name="矩形 20"/>
            <p:cNvSpPr/>
            <p:nvPr/>
          </p:nvSpPr>
          <p:spPr bwMode="auto">
            <a:xfrm>
              <a:off x="2773680" y="3876"/>
              <a:ext cx="1290320"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23" name="文字方塊 22"/>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4</a:t>
              </a:r>
            </a:p>
          </p:txBody>
        </p:sp>
      </p:grpSp>
    </p:spTree>
    <p:extLst>
      <p:ext uri="{BB962C8B-B14F-4D97-AF65-F5344CB8AC3E}">
        <p14:creationId xmlns:p14="http://schemas.microsoft.com/office/powerpoint/2010/main" val="184383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2" y="596936"/>
            <a:ext cx="9471004" cy="55752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5044440" y="1021080"/>
            <a:ext cx="1935480" cy="711567"/>
            <a:chOff x="2529840" y="-109352"/>
            <a:chExt cx="2580640" cy="948756"/>
          </a:xfrm>
        </p:grpSpPr>
        <p:sp>
          <p:nvSpPr>
            <p:cNvPr id="9" name="矩形 8"/>
            <p:cNvSpPr/>
            <p:nvPr/>
          </p:nvSpPr>
          <p:spPr bwMode="auto">
            <a:xfrm>
              <a:off x="2773680" y="-109352"/>
              <a:ext cx="2336800" cy="6579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5</a:t>
              </a:r>
              <a:endParaRPr lang="en-US" sz="1350" b="1" dirty="0">
                <a:solidFill>
                  <a:schemeClr val="bg1"/>
                </a:solidFill>
              </a:endParaRPr>
            </a:p>
          </p:txBody>
        </p:sp>
      </p:grpSp>
      <p:grpSp>
        <p:nvGrpSpPr>
          <p:cNvPr id="12" name="群組 11"/>
          <p:cNvGrpSpPr/>
          <p:nvPr/>
        </p:nvGrpSpPr>
        <p:grpSpPr>
          <a:xfrm>
            <a:off x="6118055" y="5159643"/>
            <a:ext cx="2553504" cy="685800"/>
            <a:chOff x="2529840" y="-74996"/>
            <a:chExt cx="3404672" cy="914400"/>
          </a:xfrm>
        </p:grpSpPr>
        <p:sp>
          <p:nvSpPr>
            <p:cNvPr id="13" name="矩形 12"/>
            <p:cNvSpPr/>
            <p:nvPr/>
          </p:nvSpPr>
          <p:spPr bwMode="auto">
            <a:xfrm>
              <a:off x="2773679" y="-74996"/>
              <a:ext cx="3160833" cy="62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6</a:t>
              </a:r>
            </a:p>
          </p:txBody>
        </p:sp>
      </p:grpSp>
      <p:grpSp>
        <p:nvGrpSpPr>
          <p:cNvPr id="16" name="群組 15"/>
          <p:cNvGrpSpPr/>
          <p:nvPr/>
        </p:nvGrpSpPr>
        <p:grpSpPr>
          <a:xfrm>
            <a:off x="5062685" y="1644114"/>
            <a:ext cx="1927860" cy="706084"/>
            <a:chOff x="2529840" y="-102041"/>
            <a:chExt cx="2570480" cy="941445"/>
          </a:xfrm>
        </p:grpSpPr>
        <p:sp>
          <p:nvSpPr>
            <p:cNvPr id="17" name="矩形 16"/>
            <p:cNvSpPr/>
            <p:nvPr/>
          </p:nvSpPr>
          <p:spPr bwMode="auto">
            <a:xfrm>
              <a:off x="2773680" y="-102041"/>
              <a:ext cx="2326640" cy="650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7</a:t>
              </a:r>
            </a:p>
          </p:txBody>
        </p:sp>
      </p:grpSp>
    </p:spTree>
    <p:extLst>
      <p:ext uri="{BB962C8B-B14F-4D97-AF65-F5344CB8AC3E}">
        <p14:creationId xmlns:p14="http://schemas.microsoft.com/office/powerpoint/2010/main" val="1268788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5685"/>
            <a:ext cx="8873438" cy="54837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2388108" y="1249680"/>
            <a:ext cx="1338072" cy="686703"/>
            <a:chOff x="2529840" y="-76200"/>
            <a:chExt cx="1784096" cy="915604"/>
          </a:xfrm>
        </p:grpSpPr>
        <p:sp>
          <p:nvSpPr>
            <p:cNvPr id="9" name="矩形 8"/>
            <p:cNvSpPr/>
            <p:nvPr/>
          </p:nvSpPr>
          <p:spPr bwMode="auto">
            <a:xfrm>
              <a:off x="2773680" y="-76200"/>
              <a:ext cx="1540256" cy="6248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smtClean="0">
                  <a:solidFill>
                    <a:schemeClr val="bg1"/>
                  </a:solidFill>
                </a:rPr>
                <a:t>8</a:t>
              </a:r>
              <a:endParaRPr lang="en-US" sz="1350" b="1" dirty="0">
                <a:solidFill>
                  <a:schemeClr val="bg1"/>
                </a:solidFill>
              </a:endParaRPr>
            </a:p>
          </p:txBody>
        </p:sp>
      </p:grpSp>
      <p:grpSp>
        <p:nvGrpSpPr>
          <p:cNvPr id="14" name="群組 13"/>
          <p:cNvGrpSpPr/>
          <p:nvPr/>
        </p:nvGrpSpPr>
        <p:grpSpPr>
          <a:xfrm>
            <a:off x="394716" y="3634740"/>
            <a:ext cx="2950464" cy="625823"/>
            <a:chOff x="2529840" y="4973"/>
            <a:chExt cx="3933952" cy="834431"/>
          </a:xfrm>
        </p:grpSpPr>
        <p:sp>
          <p:nvSpPr>
            <p:cNvPr id="15" name="矩形 14"/>
            <p:cNvSpPr/>
            <p:nvPr/>
          </p:nvSpPr>
          <p:spPr bwMode="auto">
            <a:xfrm>
              <a:off x="2773680" y="4973"/>
              <a:ext cx="3690112" cy="614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1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9</a:t>
              </a:r>
            </a:p>
          </p:txBody>
        </p:sp>
      </p:grpSp>
    </p:spTree>
    <p:extLst>
      <p:ext uri="{BB962C8B-B14F-4D97-AF65-F5344CB8AC3E}">
        <p14:creationId xmlns:p14="http://schemas.microsoft.com/office/powerpoint/2010/main" val="3599518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26035" y="2420379"/>
            <a:ext cx="8516036" cy="1162178"/>
          </a:xfrm>
        </p:spPr>
        <p:txBody>
          <a:bodyPr/>
          <a:lstStyle/>
          <a:p>
            <a:r>
              <a:rPr lang="zh-TW" altLang="en-US" dirty="0" smtClean="0"/>
              <a:t>進階技巧</a:t>
            </a:r>
            <a:endParaRPr lang="en-US" dirty="0"/>
          </a:p>
        </p:txBody>
      </p:sp>
    </p:spTree>
    <p:extLst>
      <p:ext uri="{BB962C8B-B14F-4D97-AF65-F5344CB8AC3E}">
        <p14:creationId xmlns:p14="http://schemas.microsoft.com/office/powerpoint/2010/main" val="38160118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a microservices architecture, a service can subscribe to event notifications published by other services as triggers for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1" y="108743"/>
            <a:ext cx="9443562" cy="582353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029201" y="3407569"/>
            <a:ext cx="4295022" cy="1097736"/>
          </a:xfrm>
          <a:prstGeom prst="rect">
            <a:avLst/>
          </a:prstGeom>
          <a:noFill/>
        </p:spPr>
        <p:txBody>
          <a:bodyPr wrap="non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rPr>
              <a:t>使用 </a:t>
            </a:r>
            <a:r>
              <a:rPr lang="en-US" altLang="zh-TW" dirty="0">
                <a:gradFill>
                  <a:gsLst>
                    <a:gs pos="2917">
                      <a:schemeClr val="tx1"/>
                    </a:gs>
                    <a:gs pos="30000">
                      <a:schemeClr val="tx1"/>
                    </a:gs>
                  </a:gsLst>
                  <a:lin ang="5400000" scaled="0"/>
                </a:gradFill>
              </a:rPr>
              <a:t>“CUSTOMER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ORDER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VIEW”</a:t>
            </a:r>
            <a:r>
              <a:rPr lang="zh-TW" altLang="en-US" dirty="0">
                <a:gradFill>
                  <a:gsLst>
                    <a:gs pos="2917">
                      <a:schemeClr val="tx1"/>
                    </a:gs>
                    <a:gs pos="30000">
                      <a:schemeClr val="tx1"/>
                    </a:gs>
                  </a:gsLst>
                  <a:lin ang="5400000" scaled="0"/>
                </a:gradFill>
              </a:rPr>
              <a:t> 服務，</a:t>
            </a:r>
            <a:endParaRPr lang="en-US" altLang="zh-TW" dirty="0">
              <a:gradFill>
                <a:gsLst>
                  <a:gs pos="2917">
                    <a:schemeClr val="tx1"/>
                  </a:gs>
                  <a:gs pos="30000">
                    <a:schemeClr val="tx1"/>
                  </a:gs>
                </a:gsLst>
                <a:lin ang="5400000" scaled="0"/>
              </a:gradFill>
            </a:endParaRPr>
          </a:p>
          <a:p>
            <a:pPr>
              <a:lnSpc>
                <a:spcPct val="90000"/>
              </a:lnSpc>
              <a:spcAft>
                <a:spcPts val="450"/>
              </a:spcAft>
            </a:pPr>
            <a:r>
              <a:rPr lang="zh-TW" altLang="en-US" dirty="0">
                <a:gradFill>
                  <a:gsLst>
                    <a:gs pos="2917">
                      <a:schemeClr val="tx1"/>
                    </a:gs>
                    <a:gs pos="30000">
                      <a:schemeClr val="tx1"/>
                    </a:gs>
                  </a:gsLst>
                  <a:lin ang="5400000" scaled="0"/>
                </a:gradFill>
              </a:rPr>
              <a:t>來集中維護 </a:t>
            </a:r>
            <a:r>
              <a:rPr lang="en-US" dirty="0">
                <a:gradFill>
                  <a:gsLst>
                    <a:gs pos="2917">
                      <a:schemeClr val="tx1"/>
                    </a:gs>
                    <a:gs pos="30000">
                      <a:schemeClr val="tx1"/>
                    </a:gs>
                  </a:gsLst>
                  <a:lin ang="5400000" scaled="0"/>
                </a:gradFill>
              </a:rPr>
              <a:t>“VIEW” </a:t>
            </a:r>
            <a:r>
              <a:rPr lang="zh-TW" altLang="en-US" dirty="0">
                <a:gradFill>
                  <a:gsLst>
                    <a:gs pos="2917">
                      <a:schemeClr val="tx1"/>
                    </a:gs>
                    <a:gs pos="30000">
                      <a:schemeClr val="tx1"/>
                    </a:gs>
                  </a:gsLst>
                  <a:lin ang="5400000" scaled="0"/>
                </a:gradFill>
              </a:rPr>
              <a:t>的共用資料的 </a:t>
            </a:r>
            <a:endParaRPr lang="en-US" altLang="zh-TW" dirty="0">
              <a:gradFill>
                <a:gsLst>
                  <a:gs pos="2917">
                    <a:schemeClr val="tx1"/>
                  </a:gs>
                  <a:gs pos="30000">
                    <a:schemeClr val="tx1"/>
                  </a:gs>
                </a:gsLst>
                <a:lin ang="5400000" scaled="0"/>
              </a:gradFill>
            </a:endParaRPr>
          </a:p>
          <a:p>
            <a:pPr>
              <a:lnSpc>
                <a:spcPct val="90000"/>
              </a:lnSpc>
              <a:spcAft>
                <a:spcPts val="450"/>
              </a:spcAft>
            </a:pPr>
            <a:r>
              <a:rPr lang="en-US" altLang="zh-TW" dirty="0">
                <a:gradFill>
                  <a:gsLst>
                    <a:gs pos="2917">
                      <a:schemeClr val="tx1"/>
                    </a:gs>
                    <a:gs pos="30000">
                      <a:schemeClr val="tx1"/>
                    </a:gs>
                  </a:gsLst>
                  <a:lin ang="5400000" scaled="0"/>
                </a:gradFill>
              </a:rPr>
              <a:t>update</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query</a:t>
            </a:r>
            <a:endParaRPr lang="en-US" dirty="0">
              <a:gradFill>
                <a:gsLst>
                  <a:gs pos="2917">
                    <a:schemeClr val="tx1"/>
                  </a:gs>
                  <a:gs pos="30000">
                    <a:schemeClr val="tx1"/>
                  </a:gs>
                </a:gsLst>
                <a:lin ang="5400000" scaled="0"/>
              </a:gradFill>
            </a:endParaRPr>
          </a:p>
        </p:txBody>
      </p:sp>
      <p:sp>
        <p:nvSpPr>
          <p:cNvPr id="7" name="標題 6"/>
          <p:cNvSpPr>
            <a:spLocks noGrp="1"/>
          </p:cNvSpPr>
          <p:nvPr>
            <p:ph type="title"/>
          </p:nvPr>
        </p:nvSpPr>
        <p:spPr/>
        <p:txBody>
          <a:bodyPr/>
          <a:lstStyle/>
          <a:p>
            <a:endParaRPr lang="en-US"/>
          </a:p>
        </p:txBody>
      </p:sp>
    </p:spTree>
    <p:extLst>
      <p:ext uri="{BB962C8B-B14F-4D97-AF65-F5344CB8AC3E}">
        <p14:creationId xmlns:p14="http://schemas.microsoft.com/office/powerpoint/2010/main" val="76799602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a microservices architecture, achieve atomicity by using only local transactions to publish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7529"/>
          <a:stretch/>
        </p:blipFill>
        <p:spPr bwMode="auto">
          <a:xfrm>
            <a:off x="284322" y="1514475"/>
            <a:ext cx="8552222" cy="386334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bwMode="auto">
          <a:xfrm>
            <a:off x="435769" y="2887980"/>
            <a:ext cx="5907881" cy="2489835"/>
          </a:xfrm>
          <a:prstGeom prst="roundRect">
            <a:avLst>
              <a:gd name="adj" fmla="val 863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圓角矩形圖說文字 7"/>
          <p:cNvSpPr/>
          <p:nvPr/>
        </p:nvSpPr>
        <p:spPr bwMode="auto">
          <a:xfrm>
            <a:off x="6218497" y="4341972"/>
            <a:ext cx="2769494" cy="1274921"/>
          </a:xfrm>
          <a:prstGeom prst="wedgeRoundRectCallout">
            <a:avLst>
              <a:gd name="adj1" fmla="val -55579"/>
              <a:gd name="adj2" fmla="val -30603"/>
              <a:gd name="adj3" fmla="val 1666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藉由 </a:t>
            </a:r>
            <a:r>
              <a:rPr lang="en-US" altLang="zh-TW" dirty="0">
                <a:solidFill>
                  <a:schemeClr val="tx1"/>
                </a:solidFill>
                <a:ea typeface="Segoe UI" pitchFamily="34" charset="0"/>
                <a:cs typeface="Segoe UI" pitchFamily="34" charset="0"/>
              </a:rPr>
              <a:t>local transaction, </a:t>
            </a:r>
            <a:r>
              <a:rPr lang="zh-TW" altLang="en-US" dirty="0">
                <a:solidFill>
                  <a:schemeClr val="tx1"/>
                </a:solidFill>
                <a:ea typeface="Segoe UI" pitchFamily="34" charset="0"/>
                <a:cs typeface="Segoe UI" pitchFamily="34" charset="0"/>
              </a:rPr>
              <a:t>來確保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訂單的處理</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與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事件的發布</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之間的一致性。</a:t>
            </a:r>
            <a:endParaRPr lang="en-US" dirty="0">
              <a:solidFill>
                <a:schemeClr val="tx1"/>
              </a:solidFill>
              <a:ea typeface="Segoe UI" pitchFamily="34" charset="0"/>
              <a:cs typeface="Segoe UI" pitchFamily="34" charset="0"/>
            </a:endParaRPr>
          </a:p>
        </p:txBody>
      </p:sp>
      <p:sp>
        <p:nvSpPr>
          <p:cNvPr id="10" name="標題 9"/>
          <p:cNvSpPr>
            <a:spLocks noGrp="1"/>
          </p:cNvSpPr>
          <p:nvPr>
            <p:ph type="title"/>
          </p:nvPr>
        </p:nvSpPr>
        <p:spPr/>
        <p:txBody>
          <a:bodyPr/>
          <a:lstStyle/>
          <a:p>
            <a:endParaRPr lang="en-US"/>
          </a:p>
        </p:txBody>
      </p:sp>
    </p:spTree>
    <p:extLst>
      <p:ext uri="{BB962C8B-B14F-4D97-AF65-F5344CB8AC3E}">
        <p14:creationId xmlns:p14="http://schemas.microsoft.com/office/powerpoint/2010/main" val="79907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a microservices architecture, achieve atomicity by mining the transaction log for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5879"/>
          <a:stretch/>
        </p:blipFill>
        <p:spPr bwMode="auto">
          <a:xfrm>
            <a:off x="251461" y="1002164"/>
            <a:ext cx="8704422" cy="483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257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a microservices architecture, achieve atomicity with event 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4" y="1693070"/>
            <a:ext cx="8701814" cy="363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8975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532205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水平切割</a:t>
            </a:r>
            <a:r>
              <a:rPr lang="en-US" altLang="zh-TW" dirty="0" smtClean="0"/>
              <a:t>:</a:t>
            </a:r>
            <a:r>
              <a:rPr lang="zh-TW" altLang="en-US" dirty="0" smtClean="0"/>
              <a:t> </a:t>
            </a:r>
            <a:r>
              <a:rPr lang="en-US" altLang="zh-TW" dirty="0" smtClean="0"/>
              <a:t/>
            </a:r>
            <a:br>
              <a:rPr lang="en-US" altLang="zh-TW" dirty="0" smtClean="0"/>
            </a:br>
            <a:r>
              <a:rPr lang="en-US" altLang="zh-TW" dirty="0" smtClean="0"/>
              <a:t>Data </a:t>
            </a:r>
            <a:r>
              <a:rPr lang="en-US" altLang="zh-TW" dirty="0" smtClean="0"/>
              <a:t>Shard</a:t>
            </a:r>
            <a:endParaRPr lang="en-US" dirty="0"/>
          </a:p>
        </p:txBody>
      </p:sp>
    </p:spTree>
    <p:extLst>
      <p:ext uri="{BB962C8B-B14F-4D97-AF65-F5344CB8AC3E}">
        <p14:creationId xmlns:p14="http://schemas.microsoft.com/office/powerpoint/2010/main" val="3615806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605602"/>
          </a:xfrm>
        </p:spPr>
        <p:txBody>
          <a:bodyPr/>
          <a:lstStyle/>
          <a:p>
            <a:r>
              <a:rPr lang="zh-TW" altLang="en-US" sz="2700" dirty="0"/>
              <a:t>資料需要能隨著服務的 </a:t>
            </a:r>
            <a:r>
              <a:rPr lang="en-US" altLang="zh-TW" sz="2700" dirty="0"/>
              <a:t>Scale-Out</a:t>
            </a:r>
            <a:r>
              <a:rPr lang="zh-TW" altLang="en-US" sz="2700" dirty="0"/>
              <a:t> 而能隨之擴張。</a:t>
            </a:r>
            <a:endParaRPr lang="en-US" altLang="zh-TW" sz="2700" dirty="0"/>
          </a:p>
          <a:p>
            <a:endParaRPr lang="en-US" altLang="zh-TW" sz="1500" dirty="0"/>
          </a:p>
          <a:p>
            <a:r>
              <a:rPr lang="zh-TW" altLang="en-US" sz="2700" dirty="0"/>
              <a:t>目的</a:t>
            </a:r>
            <a:r>
              <a:rPr lang="en-US" altLang="zh-TW" sz="2700" dirty="0"/>
              <a:t>:</a:t>
            </a:r>
            <a:r>
              <a:rPr lang="zh-TW" altLang="en-US" sz="2700" dirty="0"/>
              <a:t> </a:t>
            </a:r>
            <a:r>
              <a:rPr lang="en-US" altLang="zh-TW" sz="2700" dirty="0">
                <a:solidFill>
                  <a:srgbClr val="FF0000"/>
                </a:solidFill>
              </a:rPr>
              <a:t>Scale-Out</a:t>
            </a:r>
          </a:p>
          <a:p>
            <a:pPr lvl="1"/>
            <a:r>
              <a:rPr lang="zh-TW" altLang="en-US" sz="1500" dirty="0"/>
              <a:t>降低資料筆數增加，帶來的效能遞減 </a:t>
            </a:r>
            <a:r>
              <a:rPr lang="en-US" altLang="zh-TW" sz="1500" dirty="0"/>
              <a:t>(ex: index, table scan, … </a:t>
            </a:r>
            <a:r>
              <a:rPr lang="en-US" altLang="zh-TW" sz="1500" dirty="0" err="1"/>
              <a:t>etc</a:t>
            </a:r>
            <a:r>
              <a:rPr lang="en-US" altLang="zh-TW" sz="1500" dirty="0"/>
              <a:t>)</a:t>
            </a:r>
          </a:p>
          <a:p>
            <a:pPr lvl="1"/>
            <a:r>
              <a:rPr lang="zh-TW" altLang="en-US" sz="1500" dirty="0"/>
              <a:t>降低單一資料庫面臨的儲存空間上限，</a:t>
            </a:r>
            <a:r>
              <a:rPr lang="en-US" altLang="zh-TW" sz="1500" dirty="0"/>
              <a:t>IO</a:t>
            </a:r>
            <a:r>
              <a:rPr lang="zh-TW" altLang="en-US" sz="1500" dirty="0"/>
              <a:t>能力的上限，運算能力的</a:t>
            </a:r>
            <a:r>
              <a:rPr lang="zh-TW" altLang="en-US" sz="1500" dirty="0"/>
              <a:t>上限</a:t>
            </a:r>
            <a:endParaRPr lang="en-US" altLang="zh-TW" sz="1500" dirty="0"/>
          </a:p>
          <a:p>
            <a:pPr lvl="1"/>
            <a:endParaRPr lang="en-US" altLang="zh-TW" sz="2700" dirty="0"/>
          </a:p>
          <a:p>
            <a:r>
              <a:rPr lang="zh-TW" altLang="en-US" sz="2700" dirty="0"/>
              <a:t>挑戰</a:t>
            </a:r>
            <a:r>
              <a:rPr lang="en-US" altLang="zh-TW" sz="2700" dirty="0"/>
              <a:t>:</a:t>
            </a:r>
            <a:r>
              <a:rPr lang="zh-TW" altLang="en-US" sz="2700" dirty="0"/>
              <a:t> 資料儲存管理，分散式查詢最佳化。</a:t>
            </a:r>
            <a:endParaRPr lang="en-US" altLang="zh-TW" sz="2700" dirty="0"/>
          </a:p>
          <a:p>
            <a:endParaRPr lang="en-US" sz="2700" dirty="0"/>
          </a:p>
          <a:p>
            <a:r>
              <a:rPr lang="zh-TW" altLang="en-US" sz="2700" dirty="0"/>
              <a:t>方式</a:t>
            </a:r>
            <a:r>
              <a:rPr lang="en-US" altLang="zh-TW" sz="2700" dirty="0"/>
              <a:t>:</a:t>
            </a:r>
            <a:r>
              <a:rPr lang="zh-TW" altLang="en-US" sz="2700" dirty="0"/>
              <a:t> </a:t>
            </a:r>
            <a:r>
              <a:rPr lang="en-US" altLang="zh-TW" sz="2700" dirty="0"/>
              <a:t>Data Shard Manager, Separate Read /</a:t>
            </a:r>
            <a:r>
              <a:rPr lang="zh-TW" altLang="en-US" sz="2700" dirty="0"/>
              <a:t> </a:t>
            </a:r>
            <a:r>
              <a:rPr lang="en-US" altLang="zh-TW" sz="2700" dirty="0"/>
              <a:t>Write</a:t>
            </a:r>
            <a:endParaRPr lang="en-US" sz="2700" dirty="0"/>
          </a:p>
        </p:txBody>
      </p:sp>
      <p:sp>
        <p:nvSpPr>
          <p:cNvPr id="3" name="標題 2"/>
          <p:cNvSpPr>
            <a:spLocks noGrp="1"/>
          </p:cNvSpPr>
          <p:nvPr>
            <p:ph type="title"/>
          </p:nvPr>
        </p:nvSpPr>
        <p:spPr/>
        <p:txBody>
          <a:bodyPr/>
          <a:lstStyle/>
          <a:p>
            <a:r>
              <a:rPr lang="zh-TW" altLang="en-US" dirty="0" smtClean="0"/>
              <a:t>為何我</a:t>
            </a:r>
            <a:r>
              <a:rPr lang="zh-TW" altLang="en-US" dirty="0" smtClean="0"/>
              <a:t>需要</a:t>
            </a:r>
            <a:r>
              <a:rPr lang="en-US" altLang="zh-TW" dirty="0"/>
              <a:t>(</a:t>
            </a:r>
            <a:r>
              <a:rPr lang="zh-TW" altLang="en-US" dirty="0"/>
              <a:t>水平</a:t>
            </a:r>
            <a:r>
              <a:rPr lang="en-US" altLang="zh-TW" dirty="0"/>
              <a:t>)</a:t>
            </a:r>
            <a:r>
              <a:rPr lang="zh-TW" altLang="en-US" dirty="0" smtClean="0"/>
              <a:t>切割</a:t>
            </a:r>
            <a:r>
              <a:rPr lang="zh-TW" altLang="en-US" dirty="0" smtClean="0"/>
              <a:t>資料庫</a:t>
            </a:r>
            <a:r>
              <a:rPr lang="en-US" altLang="zh-TW" dirty="0" smtClean="0"/>
              <a:t>? </a:t>
            </a:r>
            <a:endParaRPr lang="en-US" dirty="0"/>
          </a:p>
        </p:txBody>
      </p:sp>
    </p:spTree>
    <p:extLst>
      <p:ext uri="{BB962C8B-B14F-4D97-AF65-F5344CB8AC3E}">
        <p14:creationId xmlns:p14="http://schemas.microsoft.com/office/powerpoint/2010/main" val="48517984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676859"/>
            <a:ext cx="8740142" cy="4068806"/>
          </a:xfrm>
        </p:spPr>
        <p:txBody>
          <a:bodyPr/>
          <a:lstStyle/>
          <a:p>
            <a:r>
              <a:rPr lang="en-US" sz="3200" dirty="0" smtClean="0"/>
              <a:t>MSDN: </a:t>
            </a:r>
            <a:r>
              <a:rPr lang="en-US" sz="3200" dirty="0" err="1" smtClean="0"/>
              <a:t>Sharding</a:t>
            </a:r>
            <a:r>
              <a:rPr lang="en-US" sz="3200" dirty="0"/>
              <a:t> </a:t>
            </a:r>
            <a:r>
              <a:rPr lang="en-US" sz="3200" dirty="0" smtClean="0"/>
              <a:t>Patterns</a:t>
            </a:r>
          </a:p>
          <a:p>
            <a:pPr lvl="2"/>
            <a:r>
              <a:rPr lang="en-US" sz="1600" dirty="0" smtClean="0">
                <a:hlinkClick r:id="rId2"/>
              </a:rPr>
              <a:t>https</a:t>
            </a:r>
            <a:r>
              <a:rPr lang="en-US" sz="1600" dirty="0">
                <a:hlinkClick r:id="rId2"/>
              </a:rPr>
              <a:t>://</a:t>
            </a:r>
            <a:r>
              <a:rPr lang="en-US" sz="1600" dirty="0" smtClean="0">
                <a:hlinkClick r:id="rId2"/>
              </a:rPr>
              <a:t>docs.microsoft.com/en-us/azure/architecture/patterns/sharding</a:t>
            </a:r>
            <a:endParaRPr lang="en-US" sz="1600" dirty="0" smtClean="0"/>
          </a:p>
          <a:p>
            <a:pPr lvl="2"/>
            <a:endParaRPr lang="en-US" sz="1600" dirty="0" smtClean="0"/>
          </a:p>
          <a:p>
            <a:r>
              <a:rPr lang="en-US" sz="3200" dirty="0" smtClean="0"/>
              <a:t>The Hardest Part about </a:t>
            </a:r>
            <a:r>
              <a:rPr lang="en-US" sz="3200" dirty="0" err="1" smtClean="0"/>
              <a:t>microservice</a:t>
            </a:r>
            <a:r>
              <a:rPr lang="en-US" sz="3200" dirty="0" smtClean="0"/>
              <a:t>: </a:t>
            </a:r>
            <a:r>
              <a:rPr lang="en-US" sz="3200" dirty="0"/>
              <a:t>your </a:t>
            </a:r>
            <a:r>
              <a:rPr lang="en-US" sz="3200" dirty="0" smtClean="0"/>
              <a:t>data</a:t>
            </a:r>
          </a:p>
          <a:p>
            <a:pPr lvl="2"/>
            <a:r>
              <a:rPr lang="en-US" sz="1600" dirty="0" smtClean="0">
                <a:hlinkClick r:id="rId3"/>
              </a:rPr>
              <a:t>http</a:t>
            </a:r>
            <a:r>
              <a:rPr lang="en-US" sz="1600" dirty="0">
                <a:hlinkClick r:id="rId3"/>
              </a:rPr>
              <a:t>://blog.christianposta.com/microservices/the-hardest-part-about-microservices-data</a:t>
            </a:r>
            <a:r>
              <a:rPr lang="en-US" sz="1600" dirty="0" smtClean="0">
                <a:hlinkClick r:id="rId3"/>
              </a:rPr>
              <a:t>/</a:t>
            </a:r>
            <a:endParaRPr lang="en-US" sz="1600" dirty="0" smtClean="0"/>
          </a:p>
          <a:p>
            <a:pPr lvl="2"/>
            <a:endParaRPr lang="en-US" sz="1600" dirty="0" smtClean="0"/>
          </a:p>
          <a:p>
            <a:r>
              <a:rPr lang="en-US" sz="3200" dirty="0"/>
              <a:t>Considerations for Selecting Shard </a:t>
            </a:r>
            <a:r>
              <a:rPr lang="en-US" sz="3200" dirty="0" smtClean="0"/>
              <a:t>Keys</a:t>
            </a:r>
            <a:endParaRPr lang="en-US" altLang="zh-TW" sz="3200" dirty="0" smtClean="0"/>
          </a:p>
          <a:p>
            <a:pPr lvl="1"/>
            <a:r>
              <a:rPr lang="en-US" sz="1800" dirty="0">
                <a:hlinkClick r:id="rId4"/>
              </a:rPr>
              <a:t>https://</a:t>
            </a:r>
            <a:r>
              <a:rPr lang="en-US" sz="1800" dirty="0" smtClean="0">
                <a:hlinkClick r:id="rId4"/>
              </a:rPr>
              <a:t>docs.mongodb.com/v3.0/tutorial/choose-a-shard-key</a:t>
            </a:r>
            <a:endParaRPr lang="en-US" sz="1800" dirty="0" smtClean="0"/>
          </a:p>
          <a:p>
            <a:pPr lvl="1"/>
            <a:endParaRPr lang="en-US" sz="1800" dirty="0"/>
          </a:p>
        </p:txBody>
      </p:sp>
      <p:sp>
        <p:nvSpPr>
          <p:cNvPr id="3" name="標題 2"/>
          <p:cNvSpPr>
            <a:spLocks noGrp="1"/>
          </p:cNvSpPr>
          <p:nvPr>
            <p:ph type="title"/>
          </p:nvPr>
        </p:nvSpPr>
        <p:spPr/>
        <p:txBody>
          <a:bodyPr/>
          <a:lstStyle/>
          <a:p>
            <a:r>
              <a:rPr lang="zh-TW" altLang="en-US" dirty="0" smtClean="0"/>
              <a:t>參考資訊</a:t>
            </a:r>
            <a:endParaRPr lang="en-US" dirty="0"/>
          </a:p>
        </p:txBody>
      </p:sp>
    </p:spTree>
    <p:extLst>
      <p:ext uri="{BB962C8B-B14F-4D97-AF65-F5344CB8AC3E}">
        <p14:creationId xmlns:p14="http://schemas.microsoft.com/office/powerpoint/2010/main" val="353265992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18" y="585485"/>
            <a:ext cx="7510962" cy="525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1461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01930" y="1749133"/>
            <a:ext cx="8740142" cy="7303538"/>
          </a:xfrm>
        </p:spPr>
        <p:txBody>
          <a:bodyPr/>
          <a:lstStyle/>
          <a:p>
            <a:r>
              <a:rPr lang="en-US" sz="3200" b="1" dirty="0"/>
              <a:t>Create a Shard Key that is </a:t>
            </a:r>
            <a:r>
              <a:rPr lang="en-US" sz="3200" b="1" dirty="0">
                <a:solidFill>
                  <a:srgbClr val="FF0000"/>
                </a:solidFill>
              </a:rPr>
              <a:t>Easily </a:t>
            </a:r>
            <a:r>
              <a:rPr lang="en-US" sz="3200" b="1" dirty="0" smtClean="0">
                <a:solidFill>
                  <a:srgbClr val="FF0000"/>
                </a:solidFill>
              </a:rPr>
              <a:t>Divisible</a:t>
            </a:r>
          </a:p>
          <a:p>
            <a:pPr lvl="1"/>
            <a:endParaRPr lang="en-US" sz="1800" b="1" dirty="0"/>
          </a:p>
          <a:p>
            <a:r>
              <a:rPr lang="en-US" sz="3200" b="1" dirty="0"/>
              <a:t>Create a Shard Key that has High Degree of </a:t>
            </a:r>
            <a:r>
              <a:rPr lang="en-US" sz="3200" b="1" dirty="0" smtClean="0">
                <a:solidFill>
                  <a:srgbClr val="FF0000"/>
                </a:solidFill>
              </a:rPr>
              <a:t>Randomness</a:t>
            </a:r>
          </a:p>
          <a:p>
            <a:pPr lvl="1"/>
            <a:endParaRPr lang="en-US" sz="1800" b="1" dirty="0"/>
          </a:p>
          <a:p>
            <a:r>
              <a:rPr lang="en-US" sz="3200" b="1" dirty="0"/>
              <a:t>Create a Shard Key that Targets a Single </a:t>
            </a:r>
            <a:r>
              <a:rPr lang="en-US" sz="3200" b="1" dirty="0" smtClean="0"/>
              <a:t>Shard</a:t>
            </a:r>
          </a:p>
          <a:p>
            <a:pPr lvl="1"/>
            <a:endParaRPr lang="en-US" sz="1800" b="1" dirty="0"/>
          </a:p>
          <a:p>
            <a:r>
              <a:rPr lang="en-US" sz="3200" b="1" dirty="0"/>
              <a:t>Shard Using a Compound Shard Key</a:t>
            </a:r>
          </a:p>
          <a:p>
            <a:endParaRPr lang="en-US" sz="3200" dirty="0" smtClean="0"/>
          </a:p>
          <a:p>
            <a:endParaRPr lang="en-US" sz="3200" dirty="0"/>
          </a:p>
          <a:p>
            <a:endParaRPr lang="en-US" sz="3200" dirty="0" smtClean="0"/>
          </a:p>
          <a:p>
            <a:r>
              <a:rPr lang="en-US" sz="3200" dirty="0" smtClean="0"/>
              <a:t>Lookup</a:t>
            </a:r>
          </a:p>
          <a:p>
            <a:r>
              <a:rPr lang="en-US" sz="3200" dirty="0" smtClean="0"/>
              <a:t>Range</a:t>
            </a:r>
          </a:p>
          <a:p>
            <a:r>
              <a:rPr lang="en-US" sz="3200" dirty="0" smtClean="0"/>
              <a:t>Hash</a:t>
            </a:r>
            <a:endParaRPr lang="en-US" sz="3200" dirty="0"/>
          </a:p>
        </p:txBody>
      </p:sp>
      <p:sp>
        <p:nvSpPr>
          <p:cNvPr id="6" name="標題 5"/>
          <p:cNvSpPr>
            <a:spLocks noGrp="1"/>
          </p:cNvSpPr>
          <p:nvPr>
            <p:ph type="title"/>
          </p:nvPr>
        </p:nvSpPr>
        <p:spPr/>
        <p:txBody>
          <a:bodyPr/>
          <a:lstStyle/>
          <a:p>
            <a:r>
              <a:rPr lang="en-US" sz="3600" dirty="0"/>
              <a:t>Considerations for Selecting Shard Keys</a:t>
            </a:r>
            <a:br>
              <a:rPr lang="en-US" sz="3600" dirty="0"/>
            </a:br>
            <a:endParaRPr lang="en-US" sz="3600" dirty="0"/>
          </a:p>
        </p:txBody>
      </p:sp>
      <p:sp>
        <p:nvSpPr>
          <p:cNvPr id="2" name="矩形 1"/>
          <p:cNvSpPr/>
          <p:nvPr/>
        </p:nvSpPr>
        <p:spPr>
          <a:xfrm>
            <a:off x="-19050" y="6001740"/>
            <a:ext cx="6858000" cy="430887"/>
          </a:xfrm>
          <a:prstGeom prst="rect">
            <a:avLst/>
          </a:prstGeom>
        </p:spPr>
        <p:txBody>
          <a:bodyPr wrap="square">
            <a:spAutoFit/>
          </a:bodyPr>
          <a:lstStyle/>
          <a:p>
            <a:r>
              <a:rPr lang="en-US" sz="1100" dirty="0">
                <a:hlinkClick r:id="rId2"/>
              </a:rPr>
              <a:t>https://docs.mongodb.com/v3.0/tutorial/choose-a-shard-key</a:t>
            </a:r>
            <a:r>
              <a:rPr lang="en-US" sz="1100" dirty="0" smtClean="0">
                <a:hlinkClick r:id="rId2"/>
              </a:rPr>
              <a:t>/</a:t>
            </a:r>
            <a:endParaRPr lang="en-US" sz="1100" dirty="0" smtClean="0"/>
          </a:p>
          <a:p>
            <a:endParaRPr lang="en-US" sz="1100" dirty="0"/>
          </a:p>
        </p:txBody>
      </p:sp>
    </p:spTree>
    <p:extLst>
      <p:ext uri="{BB962C8B-B14F-4D97-AF65-F5344CB8AC3E}">
        <p14:creationId xmlns:p14="http://schemas.microsoft.com/office/powerpoint/2010/main" val="429226108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749133"/>
            <a:ext cx="8740142" cy="4242700"/>
          </a:xfrm>
        </p:spPr>
        <p:txBody>
          <a:bodyPr/>
          <a:lstStyle/>
          <a:p>
            <a:r>
              <a:rPr lang="en-US" sz="2700" b="1" dirty="0"/>
              <a:t>The Lookup </a:t>
            </a:r>
            <a:r>
              <a:rPr lang="en-US" sz="2700" b="1" dirty="0"/>
              <a:t>strategy</a:t>
            </a:r>
          </a:p>
          <a:p>
            <a:pPr lvl="1"/>
            <a:r>
              <a:rPr lang="en-US" sz="1500" dirty="0"/>
              <a:t>In this strategy the </a:t>
            </a:r>
            <a:r>
              <a:rPr lang="en-US" sz="1500" dirty="0" err="1"/>
              <a:t>sharding</a:t>
            </a:r>
            <a:r>
              <a:rPr lang="en-US" sz="1500" dirty="0"/>
              <a:t> logic implements a map that routes a request for data to the shard that contains that data using the shard key</a:t>
            </a:r>
            <a:r>
              <a:rPr lang="en-US" sz="1500" dirty="0" smtClean="0"/>
              <a:t>.</a:t>
            </a:r>
          </a:p>
          <a:p>
            <a:pPr lvl="1"/>
            <a:endParaRPr lang="en-US" sz="1500" dirty="0"/>
          </a:p>
          <a:p>
            <a:r>
              <a:rPr lang="en-US" sz="2700" b="1" dirty="0"/>
              <a:t>The </a:t>
            </a:r>
            <a:r>
              <a:rPr lang="en-US" sz="2700" b="1" dirty="0"/>
              <a:t>Range </a:t>
            </a:r>
            <a:r>
              <a:rPr lang="en-US" sz="2700" b="1" dirty="0"/>
              <a:t>strategy</a:t>
            </a:r>
          </a:p>
          <a:p>
            <a:pPr lvl="1"/>
            <a:r>
              <a:rPr lang="en-US" sz="1500" dirty="0"/>
              <a:t>This strategy groups related items together in the same shard, and orders them by shard key—the shard keys are sequential. </a:t>
            </a:r>
            <a:r>
              <a:rPr lang="en-US" sz="1500" dirty="0"/>
              <a:t>It's useful for applications that frequently retrieve sets of items using range </a:t>
            </a:r>
            <a:r>
              <a:rPr lang="en-US" sz="1500" dirty="0" smtClean="0"/>
              <a:t>queries</a:t>
            </a:r>
          </a:p>
          <a:p>
            <a:pPr lvl="1"/>
            <a:endParaRPr lang="en-US" sz="1500" b="1" dirty="0"/>
          </a:p>
          <a:p>
            <a:r>
              <a:rPr lang="en-US" sz="2700" b="1" dirty="0"/>
              <a:t>The </a:t>
            </a:r>
            <a:r>
              <a:rPr lang="en-US" sz="2700" b="1" dirty="0"/>
              <a:t>Hash </a:t>
            </a:r>
            <a:r>
              <a:rPr lang="en-US" sz="2700" b="1" dirty="0"/>
              <a:t>strategy</a:t>
            </a:r>
          </a:p>
          <a:p>
            <a:pPr lvl="1"/>
            <a:r>
              <a:rPr lang="en-US" sz="15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1500" b="1" dirty="0"/>
          </a:p>
          <a:p>
            <a:pPr lvl="1"/>
            <a:endParaRPr lang="en-US" sz="1500" dirty="0"/>
          </a:p>
        </p:txBody>
      </p:sp>
      <p:sp>
        <p:nvSpPr>
          <p:cNvPr id="3" name="標題 2"/>
          <p:cNvSpPr>
            <a:spLocks noGrp="1"/>
          </p:cNvSpPr>
          <p:nvPr>
            <p:ph type="title"/>
          </p:nvPr>
        </p:nvSpPr>
        <p:spPr/>
        <p:txBody>
          <a:bodyPr/>
          <a:lstStyle/>
          <a:p>
            <a:r>
              <a:rPr lang="en-US" dirty="0"/>
              <a:t>Sharding strategies</a:t>
            </a:r>
            <a:br>
              <a:rPr lang="en-US" dirty="0"/>
            </a:br>
            <a:endParaRPr lang="en-US" dirty="0"/>
          </a:p>
        </p:txBody>
      </p:sp>
    </p:spTree>
    <p:extLst>
      <p:ext uri="{BB962C8B-B14F-4D97-AF65-F5344CB8AC3E}">
        <p14:creationId xmlns:p14="http://schemas.microsoft.com/office/powerpoint/2010/main" val="8191107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Lookup strategy</a:t>
            </a:r>
            <a:br>
              <a:rPr lang="en-US" sz="3600" b="1" dirty="0"/>
            </a:br>
            <a:endParaRPr lang="en-US" dirty="0"/>
          </a:p>
        </p:txBody>
      </p:sp>
      <p:pic>
        <p:nvPicPr>
          <p:cNvPr id="5" name="圖片 4"/>
          <p:cNvPicPr>
            <a:picLocks noChangeAspect="1"/>
          </p:cNvPicPr>
          <p:nvPr/>
        </p:nvPicPr>
        <p:blipFill>
          <a:blip r:embed="rId2"/>
          <a:stretch>
            <a:fillRect/>
          </a:stretch>
        </p:blipFill>
        <p:spPr>
          <a:xfrm>
            <a:off x="502921" y="1189177"/>
            <a:ext cx="7894320" cy="4696108"/>
          </a:xfrm>
          <a:prstGeom prst="rect">
            <a:avLst/>
          </a:prstGeom>
        </p:spPr>
      </p:pic>
    </p:spTree>
    <p:extLst>
      <p:ext uri="{BB962C8B-B14F-4D97-AF65-F5344CB8AC3E}">
        <p14:creationId xmlns:p14="http://schemas.microsoft.com/office/powerpoint/2010/main" val="306836938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Range </a:t>
            </a:r>
            <a:r>
              <a:rPr lang="en-US" sz="3600" b="1" dirty="0"/>
              <a:t>strategy</a:t>
            </a:r>
            <a:endParaRPr lang="en-US" dirty="0"/>
          </a:p>
        </p:txBody>
      </p:sp>
      <p:pic>
        <p:nvPicPr>
          <p:cNvPr id="5" name="圖片 4"/>
          <p:cNvPicPr>
            <a:picLocks noChangeAspect="1"/>
          </p:cNvPicPr>
          <p:nvPr/>
        </p:nvPicPr>
        <p:blipFill>
          <a:blip r:embed="rId2"/>
          <a:stretch>
            <a:fillRect/>
          </a:stretch>
        </p:blipFill>
        <p:spPr>
          <a:xfrm>
            <a:off x="845822" y="1189177"/>
            <a:ext cx="7452360" cy="4907652"/>
          </a:xfrm>
          <a:prstGeom prst="rect">
            <a:avLst/>
          </a:prstGeom>
        </p:spPr>
      </p:pic>
    </p:spTree>
    <p:extLst>
      <p:ext uri="{BB962C8B-B14F-4D97-AF65-F5344CB8AC3E}">
        <p14:creationId xmlns:p14="http://schemas.microsoft.com/office/powerpoint/2010/main" val="38485357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dirty="0"/>
          </a:p>
        </p:txBody>
      </p:sp>
      <p:sp>
        <p:nvSpPr>
          <p:cNvPr id="3" name="標題 2"/>
          <p:cNvSpPr>
            <a:spLocks noGrp="1"/>
          </p:cNvSpPr>
          <p:nvPr>
            <p:ph type="title"/>
          </p:nvPr>
        </p:nvSpPr>
        <p:spPr/>
        <p:txBody>
          <a:bodyPr/>
          <a:lstStyle/>
          <a:p>
            <a:r>
              <a:rPr lang="en-US" sz="3600" b="1" dirty="0"/>
              <a:t>The Hash </a:t>
            </a:r>
            <a:r>
              <a:rPr lang="en-US" sz="3600" b="1" dirty="0"/>
              <a:t>strategy</a:t>
            </a:r>
            <a:endParaRPr lang="en-US" dirty="0"/>
          </a:p>
        </p:txBody>
      </p:sp>
      <p:pic>
        <p:nvPicPr>
          <p:cNvPr id="5" name="圖片 4"/>
          <p:cNvPicPr>
            <a:picLocks noChangeAspect="1"/>
          </p:cNvPicPr>
          <p:nvPr/>
        </p:nvPicPr>
        <p:blipFill>
          <a:blip r:embed="rId2"/>
          <a:stretch>
            <a:fillRect/>
          </a:stretch>
        </p:blipFill>
        <p:spPr>
          <a:xfrm>
            <a:off x="518162" y="1189177"/>
            <a:ext cx="8107680" cy="4556472"/>
          </a:xfrm>
          <a:prstGeom prst="rect">
            <a:avLst/>
          </a:prstGeom>
        </p:spPr>
      </p:pic>
    </p:spTree>
    <p:extLst>
      <p:ext uri="{BB962C8B-B14F-4D97-AF65-F5344CB8AC3E}">
        <p14:creationId xmlns:p14="http://schemas.microsoft.com/office/powerpoint/2010/main" val="171229994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01930" y="2420389"/>
            <a:ext cx="5185410" cy="2139688"/>
          </a:xfrm>
        </p:spPr>
        <p:txBody>
          <a:bodyPr/>
          <a:lstStyle/>
          <a:p>
            <a:r>
              <a:rPr lang="en-US" altLang="zh-TW" dirty="0" smtClean="0"/>
              <a:t>Cast Study</a:t>
            </a:r>
            <a:r>
              <a:rPr lang="en-US" altLang="zh-TW" dirty="0" smtClean="0"/>
              <a:t>:</a:t>
            </a:r>
            <a:endParaRPr lang="en-US" dirty="0"/>
          </a:p>
        </p:txBody>
      </p:sp>
      <p:sp>
        <p:nvSpPr>
          <p:cNvPr id="5" name="文字版面配置區 4"/>
          <p:cNvSpPr>
            <a:spLocks noGrp="1"/>
          </p:cNvSpPr>
          <p:nvPr>
            <p:ph type="body" sz="quarter" idx="12"/>
          </p:nvPr>
        </p:nvSpPr>
        <p:spPr/>
        <p:txBody>
          <a:bodyPr/>
          <a:lstStyle/>
          <a:p>
            <a:r>
              <a:rPr lang="en-US" dirty="0" smtClean="0"/>
              <a:t>Shard Manager (C#)</a:t>
            </a:r>
            <a:endParaRPr lang="en-US" dirty="0"/>
          </a:p>
        </p:txBody>
      </p:sp>
    </p:spTree>
    <p:extLst>
      <p:ext uri="{BB962C8B-B14F-4D97-AF65-F5344CB8AC3E}">
        <p14:creationId xmlns:p14="http://schemas.microsoft.com/office/powerpoint/2010/main" val="19986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a:xfrm>
            <a:off x="201932" y="1189178"/>
            <a:ext cx="8740141" cy="4480101"/>
          </a:xfrm>
        </p:spPr>
        <p:txBody>
          <a:bodyPr>
            <a:noAutofit/>
          </a:bodyPr>
          <a:lstStyle/>
          <a:p>
            <a:pPr marL="0" indent="0">
              <a:buNone/>
            </a:pPr>
            <a:r>
              <a:rPr lang="zh-TW" altLang="en-US" sz="3000" b="1" i="1" dirty="0"/>
              <a:t>一群協同運作的小型自主服務 </a:t>
            </a:r>
            <a:r>
              <a:rPr lang="en-US" altLang="zh-TW" sz="3000" b="1" i="1" dirty="0"/>
              <a:t/>
            </a:r>
            <a:br>
              <a:rPr lang="en-US" altLang="zh-TW" sz="3000" b="1" i="1" dirty="0"/>
            </a:br>
            <a:r>
              <a:rPr lang="en-US" altLang="zh-TW" sz="3000" b="1" i="1" dirty="0"/>
              <a:t>(autonomous service</a:t>
            </a:r>
            <a:r>
              <a:rPr lang="en-US" altLang="zh-TW" sz="3000" b="1" i="1" dirty="0" smtClean="0"/>
              <a:t>)</a:t>
            </a:r>
          </a:p>
          <a:p>
            <a:pPr marL="0" indent="0">
              <a:buNone/>
            </a:pPr>
            <a:endParaRPr lang="en-US" altLang="zh-TW" sz="3200" dirty="0" smtClean="0"/>
          </a:p>
          <a:p>
            <a:pPr lvl="1">
              <a:buFont typeface="Wingdings" panose="05000000000000000000" pitchFamily="2" charset="2"/>
              <a:buChar char="l"/>
            </a:pPr>
            <a:r>
              <a:rPr lang="zh-TW" altLang="en-US" sz="3200" dirty="0"/>
              <a:t>小巧，專注、 自主</a:t>
            </a:r>
            <a:r>
              <a:rPr lang="zh-TW" altLang="en-US" sz="3200" dirty="0" smtClean="0"/>
              <a:t>性</a:t>
            </a:r>
            <a:endParaRPr lang="en-US" altLang="zh-TW" sz="3200" dirty="0" smtClean="0"/>
          </a:p>
          <a:p>
            <a:pPr lvl="1">
              <a:buFont typeface="Wingdings" panose="05000000000000000000" pitchFamily="2" charset="2"/>
              <a:buChar char="l"/>
            </a:pPr>
            <a:r>
              <a:rPr lang="zh-TW" altLang="en-US" sz="3200" dirty="0" smtClean="0"/>
              <a:t>組合</a:t>
            </a:r>
            <a:r>
              <a:rPr lang="zh-TW" altLang="en-US" sz="3200" dirty="0"/>
              <a:t>性、最佳可替換性</a:t>
            </a:r>
            <a:endParaRPr lang="en-US" altLang="zh-TW" sz="3200" dirty="0"/>
          </a:p>
          <a:p>
            <a:pPr lvl="1">
              <a:buFont typeface="Wingdings" panose="05000000000000000000" pitchFamily="2" charset="2"/>
              <a:buChar char="l"/>
            </a:pPr>
            <a:r>
              <a:rPr lang="zh-TW" altLang="en-US" sz="3200" dirty="0"/>
              <a:t> 技術異質性</a:t>
            </a:r>
            <a:endParaRPr lang="en-US" altLang="zh-TW" sz="3200" dirty="0"/>
          </a:p>
          <a:p>
            <a:pPr lvl="1">
              <a:buFont typeface="Wingdings" panose="05000000000000000000" pitchFamily="2" charset="2"/>
              <a:buChar char="l"/>
            </a:pPr>
            <a:r>
              <a:rPr lang="zh-TW" altLang="en-US" sz="3200" dirty="0"/>
              <a:t> 組織調教、彈性</a:t>
            </a:r>
            <a:endParaRPr lang="en-US" altLang="zh-TW" sz="3200" dirty="0"/>
          </a:p>
          <a:p>
            <a:pPr lvl="1">
              <a:buFont typeface="Wingdings" panose="05000000000000000000" pitchFamily="2" charset="2"/>
              <a:buChar char="l"/>
            </a:pPr>
            <a:r>
              <a:rPr lang="zh-TW" altLang="en-US" sz="3200" dirty="0"/>
              <a:t> 容易佈署、擴展</a:t>
            </a:r>
            <a:endParaRPr lang="en-US" altLang="zh-TW" sz="3200"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5585460" y="965941"/>
            <a:ext cx="3429000" cy="436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90953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413853"/>
            <a:ext cx="8740142" cy="4842864"/>
          </a:xfrm>
        </p:spPr>
        <p:txBody>
          <a:bodyPr/>
          <a:lstStyle/>
          <a:p>
            <a:r>
              <a:rPr lang="zh-TW" altLang="en-US" dirty="0" smtClean="0"/>
              <a:t>對指定的 </a:t>
            </a:r>
            <a:r>
              <a:rPr lang="en-US" altLang="zh-TW" dirty="0" smtClean="0"/>
              <a:t>KEY</a:t>
            </a:r>
            <a:r>
              <a:rPr lang="zh-TW" altLang="en-US" dirty="0" smtClean="0"/>
              <a:t> 執行 </a:t>
            </a:r>
            <a:r>
              <a:rPr lang="en-US" altLang="zh-TW" dirty="0" smtClean="0"/>
              <a:t>Queries</a:t>
            </a:r>
          </a:p>
          <a:p>
            <a:pPr lvl="1"/>
            <a:r>
              <a:rPr lang="zh-TW" altLang="en-US" dirty="0" smtClean="0"/>
              <a:t>按照 </a:t>
            </a:r>
            <a:r>
              <a:rPr lang="en-US" altLang="zh-TW" dirty="0" smtClean="0"/>
              <a:t>KEY </a:t>
            </a:r>
            <a:r>
              <a:rPr lang="zh-TW" altLang="en-US" dirty="0" smtClean="0"/>
              <a:t>選擇 </a:t>
            </a:r>
            <a:r>
              <a:rPr lang="en-US" altLang="zh-TW" dirty="0" err="1" smtClean="0"/>
              <a:t>ConnectionString</a:t>
            </a:r>
            <a:endParaRPr lang="en-US" altLang="zh-TW" dirty="0" smtClean="0"/>
          </a:p>
          <a:p>
            <a:pPr lvl="1"/>
            <a:r>
              <a:rPr lang="zh-TW" altLang="en-US" dirty="0" smtClean="0"/>
              <a:t>按照</a:t>
            </a:r>
            <a:r>
              <a:rPr lang="zh-TW" altLang="en-US" dirty="0"/>
              <a:t> </a:t>
            </a:r>
            <a:r>
              <a:rPr lang="en-US" altLang="zh-TW" dirty="0"/>
              <a:t>Read / Write </a:t>
            </a:r>
            <a:r>
              <a:rPr lang="zh-TW" altLang="en-US" dirty="0" smtClean="0"/>
              <a:t>需求選擇</a:t>
            </a:r>
            <a:r>
              <a:rPr lang="zh-TW" altLang="en-US" dirty="0"/>
              <a:t> </a:t>
            </a:r>
            <a:r>
              <a:rPr lang="en-US" altLang="zh-TW" dirty="0" err="1" smtClean="0"/>
              <a:t>ConnectionString</a:t>
            </a:r>
            <a:endParaRPr lang="en-US" altLang="zh-TW" dirty="0" smtClean="0"/>
          </a:p>
          <a:p>
            <a:pPr lvl="1"/>
            <a:endParaRPr lang="en-US" dirty="0"/>
          </a:p>
          <a:p>
            <a:r>
              <a:rPr lang="zh-TW" altLang="en-US" dirty="0" smtClean="0"/>
              <a:t>對全部的 </a:t>
            </a:r>
            <a:r>
              <a:rPr lang="en-US" altLang="zh-TW" dirty="0" smtClean="0"/>
              <a:t>Data</a:t>
            </a:r>
            <a:r>
              <a:rPr lang="zh-TW" altLang="en-US" dirty="0" smtClean="0"/>
              <a:t> 執行 </a:t>
            </a:r>
            <a:r>
              <a:rPr lang="en-US" altLang="zh-TW" dirty="0" smtClean="0"/>
              <a:t>Queries</a:t>
            </a:r>
          </a:p>
          <a:p>
            <a:pPr lvl="1"/>
            <a:r>
              <a:rPr lang="zh-TW" altLang="en-US" dirty="0" smtClean="0"/>
              <a:t>分散式查詢 </a:t>
            </a:r>
            <a:r>
              <a:rPr lang="en-US" altLang="zh-TW" dirty="0" smtClean="0"/>
              <a:t>(TPL + SQL)</a:t>
            </a:r>
          </a:p>
          <a:p>
            <a:pPr lvl="1"/>
            <a:r>
              <a:rPr lang="zh-TW" altLang="en-US" dirty="0" smtClean="0"/>
              <a:t>合併查詢結果 </a:t>
            </a:r>
            <a:r>
              <a:rPr lang="en-US" altLang="zh-TW" dirty="0" smtClean="0"/>
              <a:t>(LINQ</a:t>
            </a:r>
            <a:r>
              <a:rPr lang="zh-TW" altLang="en-US" dirty="0" smtClean="0"/>
              <a:t> </a:t>
            </a:r>
            <a:r>
              <a:rPr lang="en-US" altLang="zh-TW" dirty="0" smtClean="0"/>
              <a:t>/</a:t>
            </a:r>
            <a:r>
              <a:rPr lang="zh-TW" altLang="en-US" dirty="0" smtClean="0"/>
              <a:t> </a:t>
            </a:r>
            <a:r>
              <a:rPr lang="en-US" altLang="zh-TW" dirty="0" smtClean="0"/>
              <a:t>React Extension)</a:t>
            </a:r>
          </a:p>
          <a:p>
            <a:pPr lvl="1"/>
            <a:r>
              <a:rPr lang="zh-TW" altLang="en-US" dirty="0" smtClean="0"/>
              <a:t>需要 </a:t>
            </a:r>
            <a:r>
              <a:rPr lang="en-US" altLang="zh-TW" dirty="0" smtClean="0"/>
              <a:t>Developer</a:t>
            </a:r>
            <a:r>
              <a:rPr lang="zh-TW" altLang="en-US" dirty="0" smtClean="0"/>
              <a:t> 進行人工最佳化</a:t>
            </a:r>
            <a:endParaRPr lang="en-US" altLang="zh-TW" dirty="0" smtClean="0"/>
          </a:p>
          <a:p>
            <a:pPr lvl="1"/>
            <a:endParaRPr lang="en-US" dirty="0"/>
          </a:p>
          <a:p>
            <a:r>
              <a:rPr lang="en-US" altLang="zh-TW" dirty="0" smtClean="0"/>
              <a:t>Data Shard </a:t>
            </a:r>
            <a:r>
              <a:rPr lang="zh-TW" altLang="en-US" dirty="0" smtClean="0"/>
              <a:t>維護工具 </a:t>
            </a:r>
            <a:r>
              <a:rPr lang="en-US" altLang="zh-TW" dirty="0" smtClean="0"/>
              <a:t>(</a:t>
            </a:r>
            <a:r>
              <a:rPr lang="zh-TW" altLang="en-US" dirty="0" smtClean="0"/>
              <a:t>切割 </a:t>
            </a:r>
            <a:r>
              <a:rPr lang="en-US" altLang="zh-TW" dirty="0" smtClean="0"/>
              <a:t>/</a:t>
            </a:r>
            <a:r>
              <a:rPr lang="zh-TW" altLang="en-US" dirty="0" smtClean="0"/>
              <a:t> 合併</a:t>
            </a:r>
            <a:r>
              <a:rPr lang="en-US" altLang="zh-TW" dirty="0" smtClean="0"/>
              <a:t>)</a:t>
            </a:r>
            <a:endParaRPr lang="en-US" dirty="0"/>
          </a:p>
        </p:txBody>
      </p:sp>
      <p:sp>
        <p:nvSpPr>
          <p:cNvPr id="3" name="標題 2"/>
          <p:cNvSpPr>
            <a:spLocks noGrp="1"/>
          </p:cNvSpPr>
          <p:nvPr>
            <p:ph type="title"/>
          </p:nvPr>
        </p:nvSpPr>
        <p:spPr/>
        <p:txBody>
          <a:bodyPr/>
          <a:lstStyle/>
          <a:p>
            <a:r>
              <a:rPr lang="en-US" dirty="0" err="1" smtClean="0"/>
              <a:t>DataShard</a:t>
            </a:r>
            <a:r>
              <a:rPr lang="en-US" dirty="0" smtClean="0"/>
              <a:t> Manger Design</a:t>
            </a:r>
            <a:endParaRPr lang="en-US" dirty="0"/>
          </a:p>
        </p:txBody>
      </p:sp>
    </p:spTree>
    <p:extLst>
      <p:ext uri="{BB962C8B-B14F-4D97-AF65-F5344CB8AC3E}">
        <p14:creationId xmlns:p14="http://schemas.microsoft.com/office/powerpoint/2010/main" val="22257271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81889" y="1074383"/>
            <a:ext cx="8580222" cy="4329111"/>
          </a:xfrm>
          <a:prstGeom prst="rect">
            <a:avLst/>
          </a:prstGeom>
        </p:spPr>
      </p:pic>
    </p:spTree>
    <p:extLst>
      <p:ext uri="{BB962C8B-B14F-4D97-AF65-F5344CB8AC3E}">
        <p14:creationId xmlns:p14="http://schemas.microsoft.com/office/powerpoint/2010/main" val="26656481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00194" y="1847708"/>
            <a:ext cx="8743612" cy="3434046"/>
          </a:xfrm>
          <a:prstGeom prst="rect">
            <a:avLst/>
          </a:prstGeom>
        </p:spPr>
      </p:pic>
    </p:spTree>
    <p:extLst>
      <p:ext uri="{BB962C8B-B14F-4D97-AF65-F5344CB8AC3E}">
        <p14:creationId xmlns:p14="http://schemas.microsoft.com/office/powerpoint/2010/main" val="203014030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43284" y="2543174"/>
            <a:ext cx="9057432" cy="1771652"/>
          </a:xfrm>
          <a:prstGeom prst="rect">
            <a:avLst/>
          </a:prstGeom>
        </p:spPr>
      </p:pic>
    </p:spTree>
    <p:extLst>
      <p:ext uri="{BB962C8B-B14F-4D97-AF65-F5344CB8AC3E}">
        <p14:creationId xmlns:p14="http://schemas.microsoft.com/office/powerpoint/2010/main" val="366384789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rotWithShape="1">
          <a:blip r:embed="rId2"/>
          <a:srcRect t="61860" r="18253"/>
          <a:stretch/>
        </p:blipFill>
        <p:spPr>
          <a:xfrm>
            <a:off x="53341" y="2183166"/>
            <a:ext cx="9043590" cy="2345712"/>
          </a:xfrm>
          <a:prstGeom prst="rect">
            <a:avLst/>
          </a:prstGeom>
        </p:spPr>
      </p:pic>
    </p:spTree>
    <p:extLst>
      <p:ext uri="{BB962C8B-B14F-4D97-AF65-F5344CB8AC3E}">
        <p14:creationId xmlns:p14="http://schemas.microsoft.com/office/powerpoint/2010/main" val="114411190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83821" y="1647432"/>
            <a:ext cx="8976360" cy="3563138"/>
          </a:xfrm>
          <a:prstGeom prst="rect">
            <a:avLst/>
          </a:prstGeom>
        </p:spPr>
      </p:pic>
    </p:spTree>
    <p:extLst>
      <p:ext uri="{BB962C8B-B14F-4D97-AF65-F5344CB8AC3E}">
        <p14:creationId xmlns:p14="http://schemas.microsoft.com/office/powerpoint/2010/main" val="19489399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80"/>
            <a:ext cx="8516036" cy="932563"/>
          </a:xfrm>
        </p:spPr>
        <p:txBody>
          <a:bodyPr/>
          <a:lstStyle/>
          <a:p>
            <a:r>
              <a:rPr lang="en-US" altLang="zh-TW" sz="5400" dirty="0"/>
              <a:t>"</a:t>
            </a:r>
            <a:r>
              <a:rPr lang="zh-TW" altLang="en-US" sz="5400" dirty="0"/>
              <a:t>一窩蜂驅動開發</a:t>
            </a:r>
            <a:r>
              <a:rPr lang="en-US" altLang="zh-TW" sz="5400" dirty="0"/>
              <a:t>"</a:t>
            </a:r>
            <a:endParaRPr lang="en-US" dirty="0"/>
          </a:p>
        </p:txBody>
      </p:sp>
    </p:spTree>
    <p:extLst>
      <p:ext uri="{BB962C8B-B14F-4D97-AF65-F5344CB8AC3E}">
        <p14:creationId xmlns:p14="http://schemas.microsoft.com/office/powerpoint/2010/main" val="136749400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951025" y="5984676"/>
            <a:ext cx="4235518" cy="507831"/>
          </a:xfrm>
          <a:prstGeom prst="rect">
            <a:avLst/>
          </a:prstGeom>
          <a:noFill/>
        </p:spPr>
        <p:txBody>
          <a:bodyPr wrap="none" rtlCol="0">
            <a:spAutoFit/>
          </a:bodyPr>
          <a:lstStyle/>
          <a:p>
            <a:r>
              <a:rPr lang="en-US" altLang="zh-TW" sz="1350" dirty="0">
                <a:solidFill>
                  <a:schemeClr val="tx1">
                    <a:lumMod val="50000"/>
                  </a:schemeClr>
                </a:solidFill>
                <a:hlinkClick r:id="rId2"/>
              </a:rPr>
              <a:t>https://blog.chunfuchao.com/?</a:t>
            </a:r>
            <a:r>
              <a:rPr lang="en-US" altLang="zh-TW" sz="1350" dirty="0" smtClean="0">
                <a:solidFill>
                  <a:schemeClr val="tx1">
                    <a:lumMod val="50000"/>
                  </a:schemeClr>
                </a:solidFill>
                <a:hlinkClick r:id="rId2"/>
              </a:rPr>
              <a:t>p=656&amp;variant=zh-tw</a:t>
            </a:r>
            <a:endParaRPr lang="en-US" altLang="zh-TW" sz="1350" dirty="0" smtClean="0">
              <a:solidFill>
                <a:schemeClr val="tx1">
                  <a:lumMod val="50000"/>
                </a:schemeClr>
              </a:solidFill>
            </a:endParaRPr>
          </a:p>
          <a:p>
            <a:endParaRPr lang="zh-TW" altLang="en-US" sz="1350" dirty="0">
              <a:solidFill>
                <a:schemeClr val="tx1">
                  <a:lumMod val="50000"/>
                </a:schemeClr>
              </a:solidFill>
            </a:endParaRPr>
          </a:p>
        </p:txBody>
      </p:sp>
      <p:sp>
        <p:nvSpPr>
          <p:cNvPr id="6" name="標題 3"/>
          <p:cNvSpPr txBox="1">
            <a:spLocks/>
          </p:cNvSpPr>
          <p:nvPr/>
        </p:nvSpPr>
        <p:spPr>
          <a:xfrm>
            <a:off x="822960" y="1426464"/>
            <a:ext cx="7543800" cy="2674620"/>
          </a:xfrm>
          <a:prstGeom prst="rect">
            <a:avLst/>
          </a:prstGeom>
        </p:spPr>
        <p:txBody>
          <a:bodyPr vert="horz" wrap="square" lIns="109728" tIns="68580" rIns="109728" bIns="6858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a:lstStyle>
          <a:p>
            <a:pPr algn="r"/>
            <a:r>
              <a:rPr lang="zh-TW" altLang="en-US" sz="4500" dirty="0"/>
              <a:t>切記</a:t>
            </a:r>
            <a:r>
              <a:rPr lang="en-US" altLang="zh-TW" sz="4500" dirty="0"/>
              <a:t>!!</a:t>
            </a:r>
            <a:br>
              <a:rPr lang="en-US" altLang="zh-TW" sz="4500" dirty="0"/>
            </a:br>
            <a:r>
              <a:rPr lang="zh-TW" altLang="en-US" sz="4500" dirty="0"/>
              <a:t> </a:t>
            </a:r>
            <a:br>
              <a:rPr lang="zh-TW" altLang="en-US" sz="4500" dirty="0"/>
            </a:br>
            <a:r>
              <a:rPr lang="zh-TW" altLang="en-US" sz="4500" dirty="0"/>
              <a:t>避免陷入 </a:t>
            </a:r>
            <a:r>
              <a:rPr lang="en-US" altLang="zh-TW" sz="4500" dirty="0"/>
              <a:t>"</a:t>
            </a:r>
            <a:r>
              <a:rPr lang="zh-TW" altLang="en-US" sz="4500" dirty="0"/>
              <a:t>一窩蜂驅動開發</a:t>
            </a:r>
            <a:r>
              <a:rPr lang="en-US" altLang="zh-TW" sz="4500" dirty="0"/>
              <a:t>"</a:t>
            </a:r>
            <a:r>
              <a:rPr lang="zh-TW" altLang="en-US" sz="4500" dirty="0"/>
              <a:t> </a:t>
            </a:r>
            <a:r>
              <a:rPr lang="en-US" altLang="zh-TW" sz="4500" dirty="0"/>
              <a:t>!!</a:t>
            </a:r>
            <a:endParaRPr lang="zh-TW" altLang="en-US" sz="4500" dirty="0"/>
          </a:p>
        </p:txBody>
      </p:sp>
      <p:sp>
        <p:nvSpPr>
          <p:cNvPr id="8" name="副標題 4"/>
          <p:cNvSpPr txBox="1">
            <a:spLocks/>
          </p:cNvSpPr>
          <p:nvPr/>
        </p:nvSpPr>
        <p:spPr>
          <a:xfrm>
            <a:off x="825038" y="4198965"/>
            <a:ext cx="7543800" cy="85725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sz="2941" b="1"/>
              <a:t>新技術 </a:t>
            </a:r>
            <a:r>
              <a:rPr lang="en-US" altLang="zh-TW" sz="2941" b="1">
                <a:solidFill>
                  <a:srgbClr val="FF0000"/>
                </a:solidFill>
              </a:rPr>
              <a:t>!=</a:t>
            </a:r>
            <a:r>
              <a:rPr lang="zh-TW" altLang="en-US" sz="2941" b="1"/>
              <a:t> 新希望</a:t>
            </a:r>
          </a:p>
          <a:p>
            <a:endParaRPr lang="zh-TW" altLang="en-US" sz="2941" dirty="0"/>
          </a:p>
        </p:txBody>
      </p:sp>
    </p:spTree>
    <p:extLst>
      <p:ext uri="{BB962C8B-B14F-4D97-AF65-F5344CB8AC3E}">
        <p14:creationId xmlns:p14="http://schemas.microsoft.com/office/powerpoint/2010/main" val="244555944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292422"/>
            <a:ext cx="7879080" cy="577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98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a:xfrm>
            <a:off x="3600450" y="731520"/>
            <a:ext cx="4869180" cy="727700"/>
          </a:xfrm>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3231702" y="1095370"/>
            <a:ext cx="5912298" cy="4507216"/>
          </a:xfrm>
          <a:prstGeom prst="rect">
            <a:avLst/>
          </a:prstGeom>
        </p:spPr>
      </p:pic>
    </p:spTree>
    <p:extLst>
      <p:ext uri="{BB962C8B-B14F-4D97-AF65-F5344CB8AC3E}">
        <p14:creationId xmlns:p14="http://schemas.microsoft.com/office/powerpoint/2010/main" val="793897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a:xfrm>
            <a:off x="3131820" y="232410"/>
            <a:ext cx="5875020" cy="6472156"/>
          </a:xfrm>
        </p:spPr>
        <p:txBody>
          <a:bodyPr/>
          <a:lstStyle/>
          <a:p>
            <a:r>
              <a:rPr lang="zh-TW" altLang="en-US" b="1" dirty="0"/>
              <a:t>高內聚 </a:t>
            </a:r>
            <a:r>
              <a:rPr lang="zh-TW" altLang="en-US" b="1" dirty="0" smtClean="0"/>
              <a:t>低耦合</a:t>
            </a:r>
            <a:r>
              <a:rPr lang="en-US" altLang="zh-TW" b="1" dirty="0" smtClean="0"/>
              <a:t>:</a:t>
            </a:r>
            <a:endParaRPr lang="en-US" altLang="zh-TW" b="1" dirty="0"/>
          </a:p>
          <a:p>
            <a:pPr lvl="1"/>
            <a:r>
              <a:rPr lang="en-US" altLang="zh-TW" dirty="0"/>
              <a:t>"</a:t>
            </a:r>
            <a:r>
              <a:rPr lang="zh-TW" altLang="en-US" dirty="0"/>
              <a:t>將那些因為相同理由而改變的東西集合起來，將那些因為不同理由而改變的東西分離開</a:t>
            </a:r>
            <a:r>
              <a:rPr lang="zh-TW" altLang="en-US" dirty="0" smtClean="0"/>
              <a:t>來</a:t>
            </a:r>
            <a:r>
              <a:rPr lang="en-US" altLang="zh-TW" dirty="0" smtClean="0"/>
              <a:t>”</a:t>
            </a:r>
            <a:endParaRPr lang="en-US" altLang="zh-TW" dirty="0"/>
          </a:p>
          <a:p>
            <a:r>
              <a:rPr lang="zh-TW" altLang="en-US" b="1" dirty="0" smtClean="0"/>
              <a:t>如果</a:t>
            </a:r>
            <a:r>
              <a:rPr lang="zh-TW" altLang="en-US" b="1" dirty="0"/>
              <a:t>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smtClean="0"/>
              <a:t>?"</a:t>
            </a:r>
          </a:p>
          <a:p>
            <a:r>
              <a:rPr lang="zh-TW" altLang="en-US" b="1" dirty="0" smtClean="0"/>
              <a:t>多小才夠小</a:t>
            </a:r>
            <a:r>
              <a:rPr lang="en-US" altLang="zh-TW" b="1" dirty="0" smtClean="0"/>
              <a:t>?</a:t>
            </a:r>
          </a:p>
          <a:p>
            <a:pPr lvl="1"/>
            <a:r>
              <a:rPr lang="en-US" altLang="zh-TW" dirty="0" smtClean="0"/>
              <a:t>"</a:t>
            </a:r>
            <a:r>
              <a:rPr lang="zh-TW" altLang="en-US" dirty="0" smtClean="0"/>
              <a:t>服務越小，微服務架構的優點就會被放大，然而過多的活動元件也會讓複雜度變高</a:t>
            </a:r>
            <a:r>
              <a:rPr lang="en-US" altLang="zh-TW" dirty="0" smtClean="0"/>
              <a:t>”</a:t>
            </a:r>
          </a:p>
          <a:p>
            <a:pPr lvl="1"/>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584541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061834" y="2326313"/>
            <a:ext cx="7543800" cy="72770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45089" y="1938959"/>
            <a:ext cx="9055562" cy="3486482"/>
          </a:xfrm>
          <a:prstGeom prst="rect">
            <a:avLst/>
          </a:prstGeom>
        </p:spPr>
      </p:pic>
    </p:spTree>
    <p:extLst>
      <p:ext uri="{BB962C8B-B14F-4D97-AF65-F5344CB8AC3E}">
        <p14:creationId xmlns:p14="http://schemas.microsoft.com/office/powerpoint/2010/main" val="5176306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99060" y="1953353"/>
            <a:ext cx="9027240" cy="3593916"/>
          </a:xfrm>
          <a:prstGeom prst="rect">
            <a:avLst/>
          </a:prstGeom>
        </p:spPr>
      </p:pic>
    </p:spTree>
    <p:extLst>
      <p:ext uri="{BB962C8B-B14F-4D97-AF65-F5344CB8AC3E}">
        <p14:creationId xmlns:p14="http://schemas.microsoft.com/office/powerpoint/2010/main" val="20240949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125274" y="2054689"/>
            <a:ext cx="8972186" cy="2403012"/>
          </a:xfrm>
          <a:prstGeom prst="rect">
            <a:avLst/>
          </a:prstGeom>
        </p:spPr>
      </p:pic>
    </p:spTree>
    <p:extLst>
      <p:ext uri="{BB962C8B-B14F-4D97-AF65-F5344CB8AC3E}">
        <p14:creationId xmlns:p14="http://schemas.microsoft.com/office/powerpoint/2010/main" val="6071685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dirty="0" smtClean="0"/>
              <a:t>Q &amp;</a:t>
            </a:r>
            <a:r>
              <a:rPr lang="zh-TW" altLang="en-US" dirty="0" smtClean="0"/>
              <a:t> </a:t>
            </a:r>
            <a:r>
              <a:rPr lang="en-US" altLang="zh-TW" dirty="0" smtClean="0"/>
              <a:t>A ?</a:t>
            </a:r>
            <a:endParaRPr lang="en-US" dirty="0"/>
          </a:p>
        </p:txBody>
      </p:sp>
    </p:spTree>
    <p:extLst>
      <p:ext uri="{BB962C8B-B14F-4D97-AF65-F5344CB8AC3E}">
        <p14:creationId xmlns:p14="http://schemas.microsoft.com/office/powerpoint/2010/main" val="30528516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zh-TW" altLang="en-US" dirty="0" smtClean="0"/>
              <a:t>跟我聯絡</a:t>
            </a:r>
            <a:r>
              <a:rPr lang="en-US" altLang="zh-TW" dirty="0" smtClean="0"/>
              <a:t>:</a:t>
            </a:r>
            <a:endParaRPr lang="en-US" dirty="0"/>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905334" y="4723694"/>
            <a:ext cx="1570150" cy="470898"/>
          </a:xfrm>
          <a:prstGeom prst="rect">
            <a:avLst/>
          </a:prstGeom>
          <a:noFill/>
        </p:spPr>
        <p:txBody>
          <a:bodyPr wrap="squar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我的 </a:t>
            </a: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GitHub</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1C54E48E-B6B1-4DF6-AAF9-F6252987941C}"/>
              </a:ext>
            </a:extLst>
          </p:cNvPr>
          <p:cNvSpPr txBox="1"/>
          <p:nvPr/>
        </p:nvSpPr>
        <p:spPr>
          <a:xfrm>
            <a:off x="3769883" y="4723694"/>
            <a:ext cx="1913878" cy="470898"/>
          </a:xfrm>
          <a:prstGeom prst="rect">
            <a:avLst/>
          </a:prstGeom>
          <a:noFill/>
        </p:spPr>
        <p:txBody>
          <a:bodyPr wrap="squar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725880" y="4723694"/>
            <a:ext cx="1956133" cy="784317"/>
          </a:xfrm>
          <a:prstGeom prst="rect">
            <a:avLst/>
          </a:prstGeom>
          <a:noFill/>
        </p:spPr>
        <p:txBody>
          <a:bodyPr wrap="squar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stretch>
            <a:fillRect/>
          </a:stretch>
        </p:blipFill>
        <p:spPr>
          <a:xfrm>
            <a:off x="201930" y="1760725"/>
            <a:ext cx="2759219" cy="2759219"/>
          </a:xfrm>
          <a:prstGeom prst="rect">
            <a:avLst/>
          </a:prstGeom>
        </p:spPr>
      </p:pic>
      <p:pic>
        <p:nvPicPr>
          <p:cNvPr id="12" name="圖片 11"/>
          <p:cNvPicPr>
            <a:picLocks noChangeAspect="1"/>
          </p:cNvPicPr>
          <p:nvPr/>
        </p:nvPicPr>
        <p:blipFill>
          <a:blip r:embed="rId7"/>
          <a:stretch>
            <a:fillRect/>
          </a:stretch>
        </p:blipFill>
        <p:spPr>
          <a:xfrm>
            <a:off x="3179970" y="1754929"/>
            <a:ext cx="2770812" cy="2770812"/>
          </a:xfrm>
          <a:prstGeom prst="rect">
            <a:avLst/>
          </a:prstGeom>
        </p:spPr>
      </p:pic>
      <p:pic>
        <p:nvPicPr>
          <p:cNvPr id="14" name="圖片 13"/>
          <p:cNvPicPr>
            <a:picLocks noChangeAspect="1"/>
          </p:cNvPicPr>
          <p:nvPr/>
        </p:nvPicPr>
        <p:blipFill>
          <a:blip r:embed="rId8"/>
          <a:stretch>
            <a:fillRect/>
          </a:stretch>
        </p:blipFill>
        <p:spPr>
          <a:xfrm>
            <a:off x="6155361" y="1760725"/>
            <a:ext cx="2765015" cy="2765015"/>
          </a:xfrm>
          <a:prstGeom prst="rect">
            <a:avLst/>
          </a:prstGeom>
        </p:spPr>
      </p:pic>
    </p:spTree>
    <p:extLst>
      <p:ext uri="{BB962C8B-B14F-4D97-AF65-F5344CB8AC3E}">
        <p14:creationId xmlns:p14="http://schemas.microsoft.com/office/powerpoint/2010/main" val="365679335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905334" y="4723694"/>
            <a:ext cx="1570150"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769883" y="4723694"/>
            <a:ext cx="1913878"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725880" y="4723694"/>
            <a:ext cx="1956133"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20696506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7472" y="1635211"/>
            <a:ext cx="2502129" cy="598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555" y="2566120"/>
            <a:ext cx="1396505" cy="1396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8656" y="4291882"/>
            <a:ext cx="3592022" cy="983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38" y="4387737"/>
            <a:ext cx="3633917" cy="100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011" y="1857839"/>
            <a:ext cx="2086495" cy="8418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16" y="3037208"/>
            <a:ext cx="2498795" cy="1042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693" y="2511757"/>
            <a:ext cx="2009558" cy="150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515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328" y="3056303"/>
            <a:ext cx="2305344" cy="745396"/>
          </a:xfrm>
          <a:prstGeom prst="rect">
            <a:avLst/>
          </a:prstGeom>
        </p:spPr>
      </p:pic>
    </p:spTree>
    <p:extLst>
      <p:ext uri="{BB962C8B-B14F-4D97-AF65-F5344CB8AC3E}">
        <p14:creationId xmlns:p14="http://schemas.microsoft.com/office/powerpoint/2010/main" val="227973806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1841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a:t>
            </a:r>
            <a:r>
              <a:rPr lang="zh-TW" altLang="en-US" dirty="0" smtClean="0"/>
              <a:t>構</a:t>
            </a:r>
            <a:endParaRPr lang="zh-TW" altLang="en-US" dirty="0"/>
          </a:p>
        </p:txBody>
      </p:sp>
      <p:sp>
        <p:nvSpPr>
          <p:cNvPr id="3" name="內容版面配置區 2"/>
          <p:cNvSpPr>
            <a:spLocks noGrp="1"/>
          </p:cNvSpPr>
          <p:nvPr>
            <p:ph idx="1"/>
          </p:nvPr>
        </p:nvSpPr>
        <p:spPr>
          <a:xfrm>
            <a:off x="201931" y="1295400"/>
            <a:ext cx="8740141" cy="5119242"/>
          </a:xfrm>
        </p:spPr>
        <p:txBody>
          <a:bodyPr/>
          <a:lstStyle/>
          <a:p>
            <a:pPr marL="0" indent="0" algn="ctr">
              <a:buNone/>
            </a:pPr>
            <a:r>
              <a:rPr lang="en-US" altLang="zh-TW" sz="3600" b="1" i="1" dirty="0"/>
              <a:t>“</a:t>
            </a:r>
            <a:r>
              <a:rPr lang="zh-TW" altLang="en-US" sz="3600" b="1" i="1" dirty="0"/>
              <a:t>微</a:t>
            </a:r>
            <a:r>
              <a:rPr lang="zh-TW" altLang="en-US" sz="3600" b="1" i="1" dirty="0"/>
              <a:t>服務的優勢來自更小的細</a:t>
            </a:r>
            <a:r>
              <a:rPr lang="zh-TW" altLang="en-US" sz="3600" b="1" i="1" dirty="0"/>
              <a:t>粒度</a:t>
            </a:r>
            <a:r>
              <a:rPr lang="en-US" altLang="zh-TW" sz="3600" b="1" i="1" dirty="0"/>
              <a:t>”</a:t>
            </a:r>
            <a:endParaRPr lang="en-US" altLang="zh-TW" dirty="0"/>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l"/>
            </a:pPr>
            <a:r>
              <a:rPr lang="en-US" altLang="zh-TW" dirty="0" smtClean="0"/>
              <a:t> Share </a:t>
            </a:r>
            <a:r>
              <a:rPr lang="en-US" altLang="zh-TW" dirty="0"/>
              <a:t>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2215984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838201" y="190500"/>
            <a:ext cx="7798514" cy="5676900"/>
            <a:chOff x="2691021" y="995750"/>
            <a:chExt cx="5684520" cy="4471177"/>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021" y="995750"/>
              <a:ext cx="5684520" cy="4471177"/>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bwMode="auto">
            <a:xfrm>
              <a:off x="4298841" y="2855030"/>
              <a:ext cx="762000" cy="739140"/>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手繪多邊形 6"/>
            <p:cNvSpPr/>
            <p:nvPr/>
          </p:nvSpPr>
          <p:spPr bwMode="auto">
            <a:xfrm>
              <a:off x="3150394" y="2800350"/>
              <a:ext cx="4550569" cy="885825"/>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grpSp>
      <p:sp>
        <p:nvSpPr>
          <p:cNvPr id="2" name="文字方塊 1"/>
          <p:cNvSpPr txBox="1"/>
          <p:nvPr/>
        </p:nvSpPr>
        <p:spPr>
          <a:xfrm>
            <a:off x="0" y="6030953"/>
            <a:ext cx="5905527" cy="507831"/>
          </a:xfrm>
          <a:prstGeom prst="rect">
            <a:avLst/>
          </a:prstGeom>
          <a:noFill/>
        </p:spPr>
        <p:txBody>
          <a:bodyPr wrap="none" rtlCol="0">
            <a:spAutoFit/>
          </a:bodyPr>
          <a:lstStyle/>
          <a:p>
            <a:r>
              <a:rPr lang="en-US" altLang="zh-TW" sz="1350" dirty="0">
                <a:hlinkClick r:id="rId4"/>
              </a:rPr>
              <a:t>http://</a:t>
            </a:r>
            <a:r>
              <a:rPr lang="en-US" altLang="zh-TW" sz="1350" dirty="0" smtClean="0">
                <a:hlinkClick r:id="rId4"/>
              </a:rPr>
              <a:t>martinfowler.com/bliki/images/microservice-verdict/productivity.png</a:t>
            </a:r>
            <a:endParaRPr lang="en-US" altLang="zh-TW" sz="1350" dirty="0" smtClean="0"/>
          </a:p>
          <a:p>
            <a:endParaRPr lang="zh-TW" altLang="en-US" sz="1350" dirty="0"/>
          </a:p>
        </p:txBody>
      </p:sp>
      <p:sp>
        <p:nvSpPr>
          <p:cNvPr id="6" name="圓角矩形圖說文字 5"/>
          <p:cNvSpPr/>
          <p:nvPr/>
        </p:nvSpPr>
        <p:spPr bwMode="auto">
          <a:xfrm>
            <a:off x="838201" y="3841819"/>
            <a:ext cx="2587624" cy="839540"/>
          </a:xfrm>
          <a:prstGeom prst="wedgeRoundRectCallout">
            <a:avLst>
              <a:gd name="adj1" fmla="val 36237"/>
              <a:gd name="adj2" fmla="val -9467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進行重構</a:t>
            </a:r>
            <a:r>
              <a:rPr lang="zh-TW" altLang="en-US" dirty="0" smtClean="0">
                <a:solidFill>
                  <a:schemeClr val="tx1"/>
                </a:solidFill>
                <a:ea typeface="Segoe UI" pitchFamily="34" charset="0"/>
                <a:cs typeface="Segoe UI" pitchFamily="34" charset="0"/>
              </a:rPr>
              <a:t>的最佳時機</a:t>
            </a:r>
            <a:endParaRPr lang="en-US"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1889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漸進式的轉移</a:t>
            </a:r>
            <a:r>
              <a:rPr lang="en-US" altLang="zh-TW" dirty="0"/>
              <a:t>:</a:t>
            </a:r>
            <a:r>
              <a:rPr lang="zh-TW" altLang="en-US" dirty="0"/>
              <a:t> 重構</a:t>
            </a:r>
            <a:endParaRPr lang="en-US" dirty="0"/>
          </a:p>
        </p:txBody>
      </p:sp>
    </p:spTree>
    <p:extLst>
      <p:ext uri="{BB962C8B-B14F-4D97-AF65-F5344CB8AC3E}">
        <p14:creationId xmlns:p14="http://schemas.microsoft.com/office/powerpoint/2010/main" val="188932910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261855"/>
          </a:xfrm>
        </p:spPr>
        <p:txBody>
          <a:bodyPr/>
          <a:lstStyle/>
          <a:p>
            <a:pPr marL="0" indent="0">
              <a:buNone/>
            </a:pPr>
            <a:r>
              <a:rPr lang="zh-TW" altLang="en-US" dirty="0" smtClean="0"/>
              <a:t>重</a:t>
            </a:r>
            <a:r>
              <a:rPr lang="zh-TW" altLang="en-US" dirty="0" smtClean="0"/>
              <a:t>構微服務的策略</a:t>
            </a:r>
            <a:r>
              <a:rPr lang="en-US" dirty="0" smtClean="0"/>
              <a:t>:</a:t>
            </a:r>
          </a:p>
          <a:p>
            <a:r>
              <a:rPr lang="en-US" dirty="0" smtClean="0"/>
              <a:t>Stop Digging</a:t>
            </a:r>
          </a:p>
          <a:p>
            <a:r>
              <a:rPr lang="en-US" dirty="0" smtClean="0"/>
              <a:t>Split Frontend </a:t>
            </a:r>
            <a:r>
              <a:rPr lang="en-US" dirty="0" smtClean="0"/>
              <a:t>and</a:t>
            </a:r>
            <a:br>
              <a:rPr lang="en-US" dirty="0" smtClean="0"/>
            </a:br>
            <a:r>
              <a:rPr lang="en-US" dirty="0" smtClean="0"/>
              <a:t>Backend</a:t>
            </a:r>
            <a:endParaRPr lang="en-US" dirty="0" smtClean="0"/>
          </a:p>
          <a:p>
            <a:r>
              <a:rPr lang="en-US" dirty="0" smtClean="0"/>
              <a:t>Extract Services</a:t>
            </a:r>
            <a:endParaRPr lang="en-US" dirty="0"/>
          </a:p>
        </p:txBody>
      </p:sp>
      <p:sp>
        <p:nvSpPr>
          <p:cNvPr id="2" name="標題 1"/>
          <p:cNvSpPr>
            <a:spLocks noGrp="1"/>
          </p:cNvSpPr>
          <p:nvPr>
            <p:ph type="title"/>
          </p:nvPr>
        </p:nvSpPr>
        <p:spPr/>
        <p:txBody>
          <a:bodyPr/>
          <a:lstStyle/>
          <a:p>
            <a:r>
              <a:rPr lang="en-US" altLang="zh-TW" dirty="0" smtClean="0"/>
              <a:t>Refactoring </a:t>
            </a:r>
            <a:r>
              <a:rPr lang="en-US" altLang="zh-TW" dirty="0" smtClean="0"/>
              <a:t>to </a:t>
            </a:r>
            <a:r>
              <a:rPr lang="en-US" altLang="zh-TW" dirty="0" err="1" smtClean="0"/>
              <a:t>Microservices</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5532355" y="1611860"/>
            <a:ext cx="3348757" cy="39256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60236"/>
            <a:ext cx="5701241" cy="300082"/>
          </a:xfrm>
          <a:prstGeom prst="rect">
            <a:avLst/>
          </a:prstGeom>
          <a:noFill/>
        </p:spPr>
        <p:txBody>
          <a:bodyPr wrap="none" rtlCol="0">
            <a:spAutoFit/>
          </a:bodyPr>
          <a:lstStyle/>
          <a:p>
            <a:r>
              <a:rPr lang="en-US" altLang="zh-TW" sz="1350" dirty="0"/>
              <a:t>https://www.nginx.com/blog/refactoring-a-monolith-into-microservices/</a:t>
            </a:r>
            <a:endParaRPr lang="zh-TW" altLang="en-US" sz="1350" dirty="0"/>
          </a:p>
        </p:txBody>
      </p:sp>
    </p:spTree>
    <p:extLst>
      <p:ext uri="{BB962C8B-B14F-4D97-AF65-F5344CB8AC3E}">
        <p14:creationId xmlns:p14="http://schemas.microsoft.com/office/powerpoint/2010/main" val="19354409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632051C8-1D54-4CAE-822B-9BF5C05E3E63}">
  <ds:schemaRefs>
    <ds:schemaRef ds:uri="ed971524-76e7-40a8-a01a-f99956bd178c"/>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b0e4521d-181b-4aee-b4a8-952b2bc1472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301</TotalTime>
  <Words>1661</Words>
  <Application>Microsoft Office PowerPoint</Application>
  <PresentationFormat>如螢幕大小 (4:3)</PresentationFormat>
  <Paragraphs>244</Paragraphs>
  <Slides>58</Slides>
  <Notes>18</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58</vt:i4>
      </vt:variant>
    </vt:vector>
  </HeadingPairs>
  <TitlesOfParts>
    <vt:vector size="65" baseType="lpstr">
      <vt:lpstr>微軟正黑體</vt:lpstr>
      <vt:lpstr>新細明體</vt:lpstr>
      <vt:lpstr>Arial</vt:lpstr>
      <vt:lpstr>Calibri</vt:lpstr>
      <vt:lpstr>Segoe UI</vt:lpstr>
      <vt:lpstr>Wingdings</vt:lpstr>
      <vt:lpstr>Connect_2016_Template_Light</vt:lpstr>
      <vt:lpstr>轉移到微服務架構必經之路 ~ 系統與資料庫重構 </vt:lpstr>
      <vt:lpstr>AGENDA</vt:lpstr>
      <vt:lpstr>微服務是什麼?</vt:lpstr>
      <vt:lpstr>微服務的定義</vt:lpstr>
      <vt:lpstr>小巧、專注； 自主性；</vt:lpstr>
      <vt:lpstr>必要的 (轉移) 過程 – 重構</vt:lpstr>
      <vt:lpstr>PowerPoint 簡報</vt:lpstr>
      <vt:lpstr>漸進式的轉移: 重構</vt:lpstr>
      <vt:lpstr>Refactoring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vt:lpstr>
      <vt:lpstr>垂直切割:  Event Driven</vt:lpstr>
      <vt:lpstr>為何我需要(垂直)切割資料庫? </vt:lpstr>
      <vt:lpstr>透過事件驅動處理訂單</vt:lpstr>
      <vt:lpstr>PowerPoint 簡報</vt:lpstr>
      <vt:lpstr>PowerPoint 簡報</vt:lpstr>
      <vt:lpstr>PowerPoint 簡報</vt:lpstr>
      <vt:lpstr>進階技巧</vt:lpstr>
      <vt:lpstr>PowerPoint 簡報</vt:lpstr>
      <vt:lpstr>PowerPoint 簡報</vt:lpstr>
      <vt:lpstr>PowerPoint 簡報</vt:lpstr>
      <vt:lpstr>PowerPoint 簡報</vt:lpstr>
      <vt:lpstr>水平切割:  Data Shard</vt:lpstr>
      <vt:lpstr>為何我需要(水平)切割資料庫? </vt:lpstr>
      <vt:lpstr>參考資訊</vt:lpstr>
      <vt:lpstr>PowerPoint 簡報</vt:lpstr>
      <vt:lpstr>Considerations for Selecting Shard Keys </vt:lpstr>
      <vt:lpstr>Sharding strategies </vt:lpstr>
      <vt:lpstr>The Lookup strategy </vt:lpstr>
      <vt:lpstr>The Range strategy</vt:lpstr>
      <vt:lpstr>The Hash strategy</vt:lpstr>
      <vt:lpstr>Cast Study:</vt:lpstr>
      <vt:lpstr>DataShard Manger Design</vt:lpstr>
      <vt:lpstr>PowerPoint 簡報</vt:lpstr>
      <vt:lpstr>PowerPoint 簡報</vt:lpstr>
      <vt:lpstr>PowerPoint 簡報</vt:lpstr>
      <vt:lpstr>PowerPoint 簡報</vt:lpstr>
      <vt:lpstr>PowerPoint 簡報</vt:lpstr>
      <vt:lpstr>"一窩蜂驅動開發"</vt:lpstr>
      <vt:lpstr>PowerPoint 簡報</vt:lpstr>
      <vt:lpstr>PowerPoint 簡報</vt:lpstr>
      <vt:lpstr>一窩蜂的例子：</vt:lpstr>
      <vt:lpstr>在用之前先研究測試</vt:lpstr>
      <vt:lpstr>什麼時候下手？</vt:lpstr>
      <vt:lpstr>僱用對的人</vt:lpstr>
      <vt:lpstr>Q &amp; A ?</vt:lpstr>
      <vt:lpstr>跟我聯絡:</vt:lpstr>
      <vt:lpstr>Study4.TW</vt:lpstr>
      <vt:lpstr>特別感謝</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25</cp:revision>
  <dcterms:modified xsi:type="dcterms:W3CDTF">2018-01-04T18:51:31Z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